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2"/>
  </p:notesMasterIdLst>
  <p:sldIdLst>
    <p:sldId id="259" r:id="rId2"/>
    <p:sldId id="261" r:id="rId3"/>
    <p:sldId id="257" r:id="rId4"/>
    <p:sldId id="268" r:id="rId5"/>
    <p:sldId id="269" r:id="rId6"/>
    <p:sldId id="271" r:id="rId7"/>
    <p:sldId id="270" r:id="rId8"/>
    <p:sldId id="272" r:id="rId9"/>
    <p:sldId id="274" r:id="rId10"/>
    <p:sldId id="275" r:id="rId11"/>
    <p:sldId id="276" r:id="rId12"/>
    <p:sldId id="283" r:id="rId13"/>
    <p:sldId id="288" r:id="rId14"/>
    <p:sldId id="289" r:id="rId15"/>
    <p:sldId id="290" r:id="rId16"/>
    <p:sldId id="287" r:id="rId17"/>
    <p:sldId id="277" r:id="rId18"/>
    <p:sldId id="284" r:id="rId19"/>
    <p:sldId id="291" r:id="rId20"/>
    <p:sldId id="293" r:id="rId21"/>
    <p:sldId id="278" r:id="rId22"/>
    <p:sldId id="292" r:id="rId23"/>
    <p:sldId id="286" r:id="rId24"/>
    <p:sldId id="296" r:id="rId25"/>
    <p:sldId id="295" r:id="rId26"/>
    <p:sldId id="297" r:id="rId27"/>
    <p:sldId id="279" r:id="rId28"/>
    <p:sldId id="285" r:id="rId29"/>
    <p:sldId id="280" r:id="rId30"/>
    <p:sldId id="294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82E"/>
    <a:srgbClr val="1CA35E"/>
    <a:srgbClr val="00805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1" autoAdjust="0"/>
    <p:restoredTop sz="88300" autoAdjust="0"/>
  </p:normalViewPr>
  <p:slideViewPr>
    <p:cSldViewPr snapToGrid="0" snapToObjects="1">
      <p:cViewPr>
        <p:scale>
          <a:sx n="214" d="100"/>
          <a:sy n="214" d="100"/>
        </p:scale>
        <p:origin x="-3040" y="8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3A045-6B04-AF41-BB64-4BD0664E46CA}" type="datetimeFigureOut">
              <a:rPr lang="es-ES" smtClean="0"/>
              <a:t>23/6/17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67390-5A4B-3B41-80A4-13E21858C80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334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Presentación,</a:t>
            </a:r>
            <a:r>
              <a:rPr lang="es-ES" baseline="0" dirty="0" smtClean="0"/>
              <a:t> quien soy? Presentar mi PFC.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El proyecto se encuadra, dentro de la rob</a:t>
            </a:r>
            <a:r>
              <a:rPr lang="es-ES" baseline="0" dirty="0" smtClean="0"/>
              <a:t>ótica y mas en concreto de la robótica aérea. Durante las siguientes diapositivas iremos poco a poco profundizando en él y daremos semántica a su titulo </a:t>
            </a:r>
            <a:endParaRPr lang="es-E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7390-5A4B-3B41-80A4-13E21858C80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4369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Rob</a:t>
            </a:r>
            <a:r>
              <a:rPr lang="es-ES" dirty="0" smtClean="0"/>
              <a:t>ótica uno</a:t>
            </a:r>
            <a:r>
              <a:rPr lang="es-ES" baseline="0" dirty="0" smtClean="0"/>
              <a:t> de los pilares de la industrian 4.0 </a:t>
            </a:r>
            <a:r>
              <a:rPr lang="es-ES" baseline="0" dirty="0" err="1" smtClean="0"/>
              <a:t>junyo</a:t>
            </a:r>
            <a:r>
              <a:rPr lang="es-ES" baseline="0" dirty="0" smtClean="0"/>
              <a:t> IOT o </a:t>
            </a:r>
            <a:r>
              <a:rPr lang="es-ES" baseline="0" dirty="0" err="1" smtClean="0"/>
              <a:t>Bigdata</a:t>
            </a:r>
            <a:r>
              <a:rPr lang="es-ES" baseline="0" dirty="0" smtClean="0"/>
              <a:t> ¿Robótica aérea?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7390-5A4B-3B41-80A4-13E21858C80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77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Seguir</a:t>
            </a:r>
            <a:r>
              <a:rPr lang="es-ES" baseline="0" dirty="0" smtClean="0"/>
              <a:t> diapositiva</a:t>
            </a:r>
          </a:p>
          <a:p>
            <a:r>
              <a:rPr lang="es-ES" baseline="0" dirty="0" smtClean="0"/>
              <a:t>Aunque todo conocen ya que son los </a:t>
            </a:r>
            <a:r>
              <a:rPr lang="es-ES" baseline="0" dirty="0" err="1" smtClean="0"/>
              <a:t>drones</a:t>
            </a:r>
            <a:r>
              <a:rPr lang="es-ES" baseline="0" dirty="0" smtClean="0"/>
              <a:t>, muchos siguen asociándolos al ámbito militar o al l</a:t>
            </a:r>
            <a:r>
              <a:rPr lang="es-ES" baseline="0" dirty="0" smtClean="0"/>
              <a:t>údico.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>
                <a:latin typeface="Gill Sans"/>
              </a:rPr>
              <a:t>Reducción de costes</a:t>
            </a:r>
            <a:r>
              <a:rPr lang="es-ES" sz="1200" baseline="0" dirty="0" smtClean="0">
                <a:latin typeface="+mn-lt"/>
              </a:rPr>
              <a:t> – miniaturización</a:t>
            </a:r>
            <a:r>
              <a:rPr lang="es-ES" sz="1200" baseline="0" dirty="0" smtClean="0">
                <a:latin typeface="+mn-lt"/>
              </a:rPr>
              <a:t> &gt; ámbito civil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>
                <a:latin typeface="Gill Sans"/>
              </a:rPr>
              <a:t>$64 millones</a:t>
            </a:r>
            <a:r>
              <a:rPr lang="es-ES" sz="1200" baseline="0" dirty="0" smtClean="0">
                <a:latin typeface="Gill Sans"/>
              </a:rPr>
              <a:t> UE - </a:t>
            </a:r>
            <a:r>
              <a:rPr lang="es-ES" sz="12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$314 millones </a:t>
            </a:r>
            <a:r>
              <a:rPr lang="es-ES" sz="1200" baseline="0" dirty="0" smtClean="0">
                <a:solidFill>
                  <a:schemeClr val="tx1"/>
                </a:solidFill>
                <a:latin typeface="Gill Sans"/>
                <a:cs typeface="+mn-cs"/>
              </a:rPr>
              <a:t>USA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 smtClean="0">
                <a:latin typeface="Gill Sans"/>
              </a:rPr>
              <a:t>FaceBook</a:t>
            </a:r>
            <a:r>
              <a:rPr lang="es-ES" sz="12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– </a:t>
            </a:r>
            <a:r>
              <a:rPr lang="es-ES" sz="12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Acenta</a:t>
            </a:r>
            <a:endParaRPr lang="es-ES" sz="1200" dirty="0" smtClean="0">
              <a:solidFill>
                <a:srgbClr val="FFFFFF"/>
              </a:solidFill>
              <a:latin typeface="Gill Sans" charset="0"/>
              <a:cs typeface="Gill Sans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Google - </a:t>
            </a:r>
            <a:r>
              <a:rPr lang="es-ES" sz="12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Titan</a:t>
            </a:r>
            <a:r>
              <a:rPr lang="es-ES" sz="12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</a:t>
            </a:r>
            <a:r>
              <a:rPr lang="es-ES" sz="12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AeroSpace</a:t>
            </a:r>
            <a:endParaRPr lang="es-ES" sz="1200" dirty="0" smtClean="0">
              <a:solidFill>
                <a:srgbClr val="FFFFFF"/>
              </a:solidFill>
              <a:latin typeface="Gill Sans" charset="0"/>
              <a:cs typeface="Gill Sans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Verizon</a:t>
            </a:r>
            <a:r>
              <a:rPr lang="es-ES" sz="12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- </a:t>
            </a:r>
            <a:r>
              <a:rPr lang="es-ES" sz="12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Skyward</a:t>
            </a:r>
            <a:endParaRPr lang="es-ES" sz="1200" dirty="0" smtClean="0">
              <a:solidFill>
                <a:srgbClr val="FFFFFF"/>
              </a:solidFill>
              <a:latin typeface="Gill Sans" charset="0"/>
              <a:cs typeface="Gill Sans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 smtClean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7390-5A4B-3B41-80A4-13E21858C80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713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Pe</a:t>
            </a:r>
            <a:r>
              <a:rPr lang="es-ES" dirty="0" smtClean="0"/>
              <a:t>lículas </a:t>
            </a:r>
            <a:r>
              <a:rPr lang="es-ES" dirty="0" err="1" smtClean="0"/>
              <a:t>Skyfall</a:t>
            </a:r>
            <a:r>
              <a:rPr lang="es-ES" dirty="0" smtClean="0"/>
              <a:t>, </a:t>
            </a:r>
            <a:r>
              <a:rPr lang="es-ES" dirty="0" err="1" smtClean="0"/>
              <a:t>Chappi</a:t>
            </a:r>
            <a:r>
              <a:rPr lang="es-ES" dirty="0" smtClean="0"/>
              <a:t> Lobo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street</a:t>
            </a:r>
            <a:r>
              <a:rPr lang="es-ES" baseline="0" dirty="0" smtClean="0"/>
              <a:t> (fiesta playa)</a:t>
            </a:r>
          </a:p>
          <a:p>
            <a:r>
              <a:rPr lang="es-ES" baseline="0" dirty="0" smtClean="0"/>
              <a:t>Series: mentalista, narcos o juego de tronos.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7390-5A4B-3B41-80A4-13E21858C80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754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Lleva</a:t>
            </a:r>
            <a:r>
              <a:rPr lang="es-ES" baseline="0" dirty="0" smtClean="0"/>
              <a:t> mas de 25  años funcionando en Jap</a:t>
            </a:r>
            <a:r>
              <a:rPr lang="es-ES" baseline="0" dirty="0" smtClean="0"/>
              <a:t>ón y se está empezando a exportar.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7390-5A4B-3B41-80A4-13E21858C80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564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Aunque</a:t>
            </a:r>
            <a:r>
              <a:rPr lang="es-ES" baseline="0" dirty="0" smtClean="0"/>
              <a:t> vemos cosas sorprendentes, los mas sorprendente est</a:t>
            </a:r>
            <a:r>
              <a:rPr lang="es-ES" baseline="0" dirty="0" smtClean="0"/>
              <a:t>á aún por llegar.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7390-5A4B-3B41-80A4-13E21858C80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787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</a:t>
            </a:r>
            <a:r>
              <a:rPr lang="es-ES" baseline="0" dirty="0" smtClean="0"/>
              <a:t> objetivo principal era dar soporte a la navegaci</a:t>
            </a:r>
            <a:r>
              <a:rPr lang="es-ES" baseline="0" dirty="0" smtClean="0"/>
              <a:t>ón por posición en aviones </a:t>
            </a:r>
            <a:r>
              <a:rPr lang="es-ES" baseline="0" dirty="0" err="1" smtClean="0"/>
              <a:t>MAVLink</a:t>
            </a:r>
            <a:r>
              <a:rPr lang="es-ES" baseline="0" dirty="0" smtClean="0"/>
              <a:t> con </a:t>
            </a:r>
            <a:r>
              <a:rPr lang="es-ES" baseline="0" dirty="0" err="1" smtClean="0"/>
              <a:t>JdeRobot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Dividimos en 3 </a:t>
            </a:r>
            <a:r>
              <a:rPr lang="es-ES" baseline="0" dirty="0" err="1" smtClean="0"/>
              <a:t>subobjetivos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Diriver</a:t>
            </a:r>
            <a:r>
              <a:rPr lang="es-ES" baseline="0" dirty="0" smtClean="0"/>
              <a:t> que “entienda” </a:t>
            </a:r>
            <a:r>
              <a:rPr lang="es-ES" baseline="0" dirty="0" err="1" smtClean="0"/>
              <a:t>MAVLink</a:t>
            </a:r>
            <a:r>
              <a:rPr lang="es-ES" baseline="0" dirty="0" smtClean="0"/>
              <a:t> –Poder leer y </a:t>
            </a:r>
            <a:r>
              <a:rPr lang="es-ES" baseline="0" dirty="0" err="1" smtClean="0"/>
              <a:t>consruir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commandos</a:t>
            </a:r>
            <a:endParaRPr lang="es-ES" baseline="0" dirty="0" smtClean="0"/>
          </a:p>
          <a:p>
            <a:r>
              <a:rPr lang="es-ES" baseline="0" dirty="0" smtClean="0"/>
              <a:t>Aplicación que permita especificar misiones con despegues y aterrizajes.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67390-5A4B-3B41-80A4-13E21858C80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51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B3289-71FF-CF49-B35A-5379837907C9}" type="datetime4">
              <a:rPr lang="en-US"/>
              <a:pPr>
                <a:defRPr/>
              </a:pPr>
              <a:t>junio 21, 2017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38F30E6-5059-1447-BD72-074BFCB6973A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8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D04E9-97E6-6946-B453-51EC51C0ADB6}" type="datetime4">
              <a:rPr lang="en-US"/>
              <a:pPr>
                <a:defRPr/>
              </a:pPr>
              <a:t>junio 21,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A8908-3DF5-DA4E-9DBF-75FCB1FC6F5D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40C34-A4F3-D743-A2BC-FFB235FC4ACF}" type="datetime4">
              <a:rPr lang="en-US"/>
              <a:pPr>
                <a:defRPr/>
              </a:pPr>
              <a:t>junio 21,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33E41-A82D-1346-AF5F-52B022A6B60A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4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E543C-0F75-BB4E-BEC6-BEE5FC06A5EF}" type="datetime4">
              <a:rPr lang="en-US"/>
              <a:pPr>
                <a:defRPr/>
              </a:pPr>
              <a:t>junio 21,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67562-F234-A546-9AA4-2A17134B82A1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6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DDEC6-0D98-B24E-82CE-CAC18BB39D66}" type="datetime4">
              <a:rPr lang="en-US"/>
              <a:pPr>
                <a:defRPr/>
              </a:pPr>
              <a:t>junio 21,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6EB73-153A-2440-9F18-5BC8968EEA10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5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3E597-2EA3-984A-BFC9-3E484FDFC193}" type="datetime4">
              <a:rPr lang="en-US"/>
              <a:pPr>
                <a:defRPr/>
              </a:pPr>
              <a:t>junio 21, 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1A62B-D827-0E4C-9B37-4CA06952B2AC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3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580C3-8426-C44E-993D-1658DDB1E784}" type="datetime4">
              <a:rPr lang="en-US"/>
              <a:pPr>
                <a:defRPr/>
              </a:pPr>
              <a:t>junio 21, 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CD3C5-0729-7141-8785-9C849C3A62B4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3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1A64E-971B-9E48-BF50-7127668633F4}" type="datetime4">
              <a:rPr lang="en-US"/>
              <a:pPr>
                <a:defRPr/>
              </a:pPr>
              <a:t>junio 21, 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22C83-4F04-764D-A437-ED6540C8DD89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E1668-9228-724F-8960-C51F26DDD082}" type="datetime4">
              <a:rPr lang="en-US"/>
              <a:pPr>
                <a:defRPr/>
              </a:pPr>
              <a:t>junio 21, 2017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8488F-4519-9645-B8A7-986F9B366F87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8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FCF16-3771-2349-8161-5EB40D34317B}" type="datetime4">
              <a:rPr lang="en-US"/>
              <a:pPr>
                <a:defRPr/>
              </a:pPr>
              <a:t>junio 21, 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AD3EE-C132-5F46-B150-4FA6BAB1E4FC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4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_tradnl" noProof="0" smtClean="0"/>
              <a:t>Arrastre la imagen al marcador de posición o haga clic en el icono para agregar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454E2-E52A-9146-9898-E88E473AF3E2}" type="datetime4">
              <a:rPr lang="en-US"/>
              <a:pPr>
                <a:defRPr/>
              </a:pPr>
              <a:t>junio 21, 2017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FE6B898-9EA8-214C-8E1E-C2DFD4D36BF5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1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A22CBC-9856-9845-B59C-2AFC36E62CC8}" type="datetime4">
              <a:rPr lang="en-US"/>
              <a:pPr>
                <a:defRPr/>
              </a:pPr>
              <a:t>junio 21,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41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219" y="5885656"/>
            <a:ext cx="1316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2400" b="1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AB911BC-B929-DC4C-9F70-273DF476ABDB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5" y="0"/>
            <a:ext cx="142875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5" y="1371600"/>
            <a:ext cx="142875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6" r:id="rId9"/>
    <p:sldLayoutId id="2147483933" r:id="rId10"/>
    <p:sldLayoutId id="2147483934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 cap="all" spc="-6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9pPr>
    </p:titleStyle>
    <p:bodyStyle>
      <a:lvl1pPr algn="l" rtl="0" fontAlgn="base">
        <a:spcBef>
          <a:spcPct val="20000"/>
        </a:spcBef>
        <a:spcAft>
          <a:spcPts val="600"/>
        </a:spcAft>
        <a:buFont typeface="Arial" charset="0"/>
        <a:defRPr sz="2000" b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microsoft.com/office/2007/relationships/hdphoto" Target="../media/hdphoto2.wdp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microsoft.com/office/2007/relationships/hdphoto" Target="../media/hdphoto3.wdp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yf_PmFgR5Y" TargetMode="External"/><Relationship Id="rId4" Type="http://schemas.openxmlformats.org/officeDocument/2006/relationships/hyperlink" Target="https://youtu.be/vEcMbJoJ-Qo" TargetMode="External"/><Relationship Id="rId5" Type="http://schemas.openxmlformats.org/officeDocument/2006/relationships/hyperlink" Target="https://youtu.be/HFR7JjD-ZI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emf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CuadroTexto 8"/>
          <p:cNvSpPr txBox="1">
            <a:spLocks noChangeArrowheads="1"/>
          </p:cNvSpPr>
          <p:nvPr/>
        </p:nvSpPr>
        <p:spPr bwMode="auto">
          <a:xfrm>
            <a:off x="5683250" y="6376988"/>
            <a:ext cx="4587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400">
                <a:solidFill>
                  <a:schemeClr val="tx2"/>
                </a:solidFill>
                <a:latin typeface="Gill Sans" charset="0"/>
                <a:cs typeface="Gill Sans" charset="0"/>
              </a:rPr>
              <a:t>Facultad de Ciencias de la Comunicación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-127000" y="5349875"/>
            <a:ext cx="9271000" cy="15081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4100" name="Imagen 19" descr="logoURJCnegativo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5626100"/>
            <a:ext cx="18732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ítulo 1"/>
          <p:cNvSpPr txBox="1">
            <a:spLocks/>
          </p:cNvSpPr>
          <p:nvPr/>
        </p:nvSpPr>
        <p:spPr>
          <a:xfrm>
            <a:off x="808038" y="1400175"/>
            <a:ext cx="7508875" cy="123031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s-ES" sz="4000" dirty="0" smtClean="0">
                <a:latin typeface="Gill Sans"/>
                <a:cs typeface="Gill Sans"/>
              </a:rPr>
              <a:t>Navegación por posición para un avión autónomo en </a:t>
            </a:r>
            <a:r>
              <a:rPr lang="es-ES" sz="4000" dirty="0" err="1" smtClean="0">
                <a:latin typeface="Gill Sans"/>
                <a:cs typeface="Gill Sans"/>
              </a:rPr>
              <a:t>jderobot</a:t>
            </a:r>
            <a:r>
              <a:rPr lang="es-ES" sz="4000" dirty="0" smtClean="0">
                <a:latin typeface="Gill Sans"/>
                <a:cs typeface="Gill Sans"/>
              </a:rPr>
              <a:t> </a:t>
            </a:r>
            <a:endParaRPr lang="es-ES" sz="4000" b="1" dirty="0">
              <a:latin typeface="Gill Sans"/>
              <a:cs typeface="Gill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198" name="CuadroTexto 15"/>
          <p:cNvSpPr txBox="1">
            <a:spLocks noChangeArrowheads="1"/>
          </p:cNvSpPr>
          <p:nvPr/>
        </p:nvSpPr>
        <p:spPr bwMode="auto">
          <a:xfrm>
            <a:off x="257181" y="1689505"/>
            <a:ext cx="45727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ro-RO" dirty="0" smtClean="0">
                <a:latin typeface="Gill Sans"/>
                <a:cs typeface="Gill Sans"/>
              </a:rPr>
              <a:t>Desarrollo driver JdeRobot para aviones con MAVLink</a:t>
            </a:r>
            <a:endParaRPr lang="es-ES" dirty="0">
              <a:latin typeface="Gill Sans" charset="0"/>
              <a:cs typeface="Gill Sans" charset="0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Objetivos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Objetivos</a:t>
            </a:r>
          </a:p>
        </p:txBody>
      </p:sp>
      <p:sp>
        <p:nvSpPr>
          <p:cNvPr id="25" name="CuadroTexto 15"/>
          <p:cNvSpPr txBox="1">
            <a:spLocks noChangeArrowheads="1"/>
          </p:cNvSpPr>
          <p:nvPr/>
        </p:nvSpPr>
        <p:spPr bwMode="auto">
          <a:xfrm>
            <a:off x="334694" y="3442934"/>
            <a:ext cx="46606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ro-RO" dirty="0" smtClean="0">
                <a:latin typeface="Gill Sans"/>
                <a:cs typeface="Gill Sans"/>
              </a:rPr>
              <a:t>Desarrollo aplicación JdeRobot para </a:t>
            </a:r>
            <a:r>
              <a:rPr lang="ro-RO" dirty="0" smtClean="0">
                <a:latin typeface="Gill Sans"/>
                <a:cs typeface="Gill Sans"/>
              </a:rPr>
              <a:t>especificar misiones de navegaci</a:t>
            </a:r>
            <a:r>
              <a:rPr lang="ro-RO" dirty="0" smtClean="0">
                <a:latin typeface="Gill Sans"/>
                <a:cs typeface="Gill Sans"/>
              </a:rPr>
              <a:t>ón </a:t>
            </a:r>
            <a:r>
              <a:rPr lang="ro-RO" dirty="0" smtClean="0">
                <a:latin typeface="Gill Sans"/>
                <a:cs typeface="Gill Sans"/>
              </a:rPr>
              <a:t>por </a:t>
            </a:r>
            <a:r>
              <a:rPr lang="ro-RO" dirty="0" smtClean="0">
                <a:latin typeface="Gill Sans"/>
                <a:cs typeface="Gill Sans"/>
              </a:rPr>
              <a:t>posición</a:t>
            </a:r>
            <a:endParaRPr lang="es-ES" dirty="0">
              <a:latin typeface="Gill Sans" charset="0"/>
              <a:cs typeface="Gill Sans" charset="0"/>
            </a:endParaRPr>
          </a:p>
        </p:txBody>
      </p:sp>
      <p:sp>
        <p:nvSpPr>
          <p:cNvPr id="37" name="Subtítulo 2"/>
          <p:cNvSpPr txBox="1">
            <a:spLocks/>
          </p:cNvSpPr>
          <p:nvPr/>
        </p:nvSpPr>
        <p:spPr bwMode="auto">
          <a:xfrm>
            <a:off x="5245101" y="1823702"/>
            <a:ext cx="2916237" cy="1351141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APM SERVER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38" name="Subtítulo 2"/>
          <p:cNvSpPr txBox="1">
            <a:spLocks/>
          </p:cNvSpPr>
          <p:nvPr/>
        </p:nvSpPr>
        <p:spPr bwMode="auto">
          <a:xfrm>
            <a:off x="5245101" y="3556242"/>
            <a:ext cx="2916237" cy="1351141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UAV COMMANDER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grpSp>
        <p:nvGrpSpPr>
          <p:cNvPr id="15" name="Agrupar 14"/>
          <p:cNvGrpSpPr/>
          <p:nvPr/>
        </p:nvGrpSpPr>
        <p:grpSpPr>
          <a:xfrm>
            <a:off x="1898977" y="2377752"/>
            <a:ext cx="1533414" cy="547061"/>
            <a:chOff x="369555" y="2350732"/>
            <a:chExt cx="1533414" cy="547061"/>
          </a:xfrm>
        </p:grpSpPr>
        <p:sp>
          <p:nvSpPr>
            <p:cNvPr id="41" name="Rectángulo 40"/>
            <p:cNvSpPr/>
            <p:nvPr/>
          </p:nvSpPr>
          <p:spPr>
            <a:xfrm>
              <a:off x="369555" y="2350732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err="1" smtClean="0">
                  <a:latin typeface="Gill Sans"/>
                </a:rPr>
                <a:t>Drone</a:t>
              </a:r>
              <a:r>
                <a:rPr lang="es-ES" sz="1600" dirty="0" smtClean="0">
                  <a:latin typeface="Gill Sans"/>
                </a:rPr>
                <a:t> físico</a:t>
              </a:r>
              <a:endParaRPr lang="es-ES" sz="1600" dirty="0">
                <a:latin typeface="Gill Sans"/>
              </a:endParaRPr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369555" y="2620885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err="1" smtClean="0">
                  <a:latin typeface="Gill Sans"/>
                </a:rPr>
                <a:t>Drone</a:t>
              </a:r>
              <a:r>
                <a:rPr lang="es-ES" sz="1600" dirty="0" smtClean="0">
                  <a:latin typeface="Gill Sans"/>
                </a:rPr>
                <a:t> simulado</a:t>
              </a:r>
              <a:endParaRPr lang="es-ES" sz="1600" dirty="0">
                <a:latin typeface="Gill Sans"/>
              </a:endParaRPr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1900973" y="4093546"/>
            <a:ext cx="1533414" cy="547061"/>
            <a:chOff x="369555" y="4090169"/>
            <a:chExt cx="1533414" cy="547061"/>
          </a:xfrm>
        </p:grpSpPr>
        <p:sp>
          <p:nvSpPr>
            <p:cNvPr id="43" name="Rectángulo 42"/>
            <p:cNvSpPr/>
            <p:nvPr/>
          </p:nvSpPr>
          <p:spPr>
            <a:xfrm>
              <a:off x="369555" y="4090169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smtClean="0">
                  <a:latin typeface="Gill Sans"/>
                </a:rPr>
                <a:t>Despegue</a:t>
              </a:r>
              <a:endParaRPr lang="es-ES" sz="1600" dirty="0">
                <a:latin typeface="Gill Sans"/>
              </a:endParaRPr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369555" y="4360322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smtClean="0">
                  <a:latin typeface="Gill Sans"/>
                </a:rPr>
                <a:t>Aterrizaje</a:t>
              </a:r>
              <a:endParaRPr lang="es-ES" sz="1600" dirty="0">
                <a:latin typeface="Gill Sans"/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1898977" y="4633852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smtClean="0">
                <a:latin typeface="Gill Sans"/>
              </a:rPr>
              <a:t>Puntos de paso</a:t>
            </a:r>
            <a:endParaRPr lang="es-ES" sz="1600" dirty="0">
              <a:latin typeface="Gill Sans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4895721" y="1475716"/>
            <a:ext cx="3632774" cy="4008556"/>
            <a:chOff x="4895721" y="1475716"/>
            <a:chExt cx="3632774" cy="4008556"/>
          </a:xfrm>
        </p:grpSpPr>
        <p:sp>
          <p:nvSpPr>
            <p:cNvPr id="20" name="Subtítulo 2"/>
            <p:cNvSpPr txBox="1">
              <a:spLocks/>
            </p:cNvSpPr>
            <p:nvPr/>
          </p:nvSpPr>
          <p:spPr bwMode="auto">
            <a:xfrm rot="10800000">
              <a:off x="4895721" y="1475716"/>
              <a:ext cx="3632774" cy="4008556"/>
            </a:xfrm>
            <a:custGeom>
              <a:avLst/>
              <a:gdLst/>
              <a:ahLst/>
              <a:cxnLst/>
              <a:rect l="l" t="t" r="r" b="b"/>
              <a:pathLst>
                <a:path w="8436248" h="4462408">
                  <a:moveTo>
                    <a:pt x="282110" y="440216"/>
                  </a:moveTo>
                  <a:lnTo>
                    <a:pt x="282110" y="4237079"/>
                  </a:lnTo>
                  <a:lnTo>
                    <a:pt x="8154139" y="4237079"/>
                  </a:lnTo>
                  <a:lnTo>
                    <a:pt x="8154139" y="440216"/>
                  </a:lnTo>
                  <a:close/>
                  <a:moveTo>
                    <a:pt x="0" y="0"/>
                  </a:moveTo>
                  <a:lnTo>
                    <a:pt x="8436248" y="0"/>
                  </a:lnTo>
                  <a:lnTo>
                    <a:pt x="8436248" y="4462408"/>
                  </a:lnTo>
                  <a:lnTo>
                    <a:pt x="0" y="44624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spcAft>
                  <a:spcPts val="600"/>
                </a:spcAft>
                <a:buFont typeface="Arial" charset="0"/>
                <a:buNone/>
              </a:pPr>
              <a:endParaRPr lang="es-ES" sz="1600" dirty="0">
                <a:solidFill>
                  <a:srgbClr val="FFFFFF"/>
                </a:solidFill>
                <a:latin typeface="Gill Sans" charset="0"/>
                <a:cs typeface="Gill Sans" charset="0"/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5200542" y="5086955"/>
              <a:ext cx="3023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VALIDACI</a:t>
              </a:r>
              <a:r>
                <a:rPr lang="es-ES" sz="160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ÓN</a:t>
              </a:r>
              <a:r>
                <a:rPr lang="es-ES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 EXPERIMENTAL</a:t>
              </a:r>
              <a:endParaRPr lang="es-ES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3" name="Rectángulo 22"/>
          <p:cNvSpPr/>
          <p:nvPr/>
        </p:nvSpPr>
        <p:spPr>
          <a:xfrm>
            <a:off x="4895721" y="5495731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smtClean="0">
                <a:latin typeface="Gill Sans"/>
              </a:rPr>
              <a:t>PROTOTIPO</a:t>
            </a:r>
            <a:endParaRPr lang="es-ES" sz="1600" dirty="0">
              <a:latin typeface="Gill Sans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995081" y="5494936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smtClean="0">
                <a:latin typeface="Gill Sans"/>
              </a:rPr>
              <a:t>SITL</a:t>
            </a:r>
            <a:endParaRPr lang="es-ES" sz="16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1570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000" dirty="0" smtClean="0">
                <a:latin typeface="Gill Sans"/>
                <a:cs typeface="Gill Sans"/>
              </a:rPr>
              <a:t>INFRAESTRUCTURA UTILIZADA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7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Hardware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Infraestructura Utilizada</a:t>
            </a:r>
          </a:p>
        </p:txBody>
      </p:sp>
      <p:pic>
        <p:nvPicPr>
          <p:cNvPr id="6" name="Imagen 5" descr="ardupil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594" y="3462705"/>
            <a:ext cx="4320540" cy="2545080"/>
          </a:xfrm>
          <a:prstGeom prst="rect">
            <a:avLst/>
          </a:prstGeom>
        </p:spPr>
      </p:pic>
      <p:pic>
        <p:nvPicPr>
          <p:cNvPr id="5" name="Imagen 4" descr="bix_genera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11" y="2591629"/>
            <a:ext cx="5113682" cy="34091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8463" y="1426053"/>
            <a:ext cx="4160242" cy="2340136"/>
          </a:xfrm>
          <a:prstGeom prst="rect">
            <a:avLst/>
          </a:prstGeom>
        </p:spPr>
      </p:pic>
      <p:sp>
        <p:nvSpPr>
          <p:cNvPr id="19" name="Subtítulo 2"/>
          <p:cNvSpPr txBox="1">
            <a:spLocks/>
          </p:cNvSpPr>
          <p:nvPr/>
        </p:nvSpPr>
        <p:spPr bwMode="auto">
          <a:xfrm>
            <a:off x="4112611" y="2093605"/>
            <a:ext cx="2110389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Ardupilot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 Mega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0" name="Subtítulo 2"/>
          <p:cNvSpPr txBox="1">
            <a:spLocks/>
          </p:cNvSpPr>
          <p:nvPr/>
        </p:nvSpPr>
        <p:spPr bwMode="auto">
          <a:xfrm>
            <a:off x="6333993" y="2094247"/>
            <a:ext cx="2537971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Avión a Radio-control Bix3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1" name="Subtítulo 2"/>
          <p:cNvSpPr txBox="1">
            <a:spLocks/>
          </p:cNvSpPr>
          <p:nvPr/>
        </p:nvSpPr>
        <p:spPr bwMode="auto">
          <a:xfrm>
            <a:off x="4112611" y="1614171"/>
            <a:ext cx="2110389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RaspBerry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PI3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7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ítulo 2"/>
          <p:cNvSpPr txBox="1">
            <a:spLocks/>
          </p:cNvSpPr>
          <p:nvPr/>
        </p:nvSpPr>
        <p:spPr bwMode="auto">
          <a:xfrm>
            <a:off x="2915275" y="2442874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600" dirty="0" smtClean="0">
                <a:solidFill>
                  <a:srgbClr val="FFFFFF"/>
                </a:solidFill>
                <a:latin typeface="Gill Sans"/>
                <a:cs typeface="Gill Sans"/>
              </a:rPr>
              <a:t>DRIVERS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2939327" y="2999145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</a:rPr>
              <a:t>c</a:t>
            </a:r>
            <a:r>
              <a:rPr lang="es-ES" sz="1600" dirty="0" err="1" smtClean="0">
                <a:latin typeface="Gill Sans"/>
              </a:rPr>
              <a:t>ameraserver</a:t>
            </a:r>
            <a:endParaRPr lang="es-ES" sz="1600" dirty="0">
              <a:latin typeface="Gill Sans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3924080" y="3468910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</a:rPr>
              <a:t>MAVLinkServer</a:t>
            </a:r>
            <a:endParaRPr lang="es-ES" sz="1600" dirty="0">
              <a:latin typeface="Gill Sans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4953993" y="3976696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  <a:cs typeface="Gill Sans"/>
              </a:rPr>
              <a:t>a</a:t>
            </a:r>
            <a:r>
              <a:rPr lang="es-ES" sz="1600" dirty="0" err="1" smtClean="0">
                <a:latin typeface="Gill Sans"/>
                <a:cs typeface="Gill Sans"/>
              </a:rPr>
              <a:t>rdrone_server</a:t>
            </a:r>
            <a:r>
              <a:rPr lang="es-ES" sz="1600" dirty="0" smtClean="0">
                <a:latin typeface="Gill Sans"/>
                <a:cs typeface="Gill Sans"/>
              </a:rPr>
              <a:t> </a:t>
            </a:r>
            <a:endParaRPr lang="es-ES" sz="1600" dirty="0">
              <a:latin typeface="Gill Sans"/>
              <a:cs typeface="Gill Sans"/>
            </a:endParaRPr>
          </a:p>
        </p:txBody>
      </p:sp>
      <p:sp>
        <p:nvSpPr>
          <p:cNvPr id="53" name="Rectángulo 52"/>
          <p:cNvSpPr/>
          <p:nvPr/>
        </p:nvSpPr>
        <p:spPr>
          <a:xfrm>
            <a:off x="2702078" y="2301924"/>
            <a:ext cx="3931523" cy="31824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Subtítulo 2"/>
          <p:cNvSpPr txBox="1">
            <a:spLocks/>
          </p:cNvSpPr>
          <p:nvPr/>
        </p:nvSpPr>
        <p:spPr bwMode="auto">
          <a:xfrm>
            <a:off x="2931407" y="2442874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600" dirty="0" smtClean="0">
                <a:solidFill>
                  <a:srgbClr val="FFFFFF"/>
                </a:solidFill>
                <a:latin typeface="Gill Sans"/>
                <a:cs typeface="Gill Sans"/>
              </a:rPr>
              <a:t>INTERFACES (Pose3D)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 dirty="0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600" dirty="0" err="1" smtClean="0">
                <a:solidFill>
                  <a:srgbClr val="FFFFFF"/>
                </a:solidFill>
                <a:latin typeface="Gill Sans"/>
                <a:cs typeface="Gill Sans"/>
              </a:rPr>
              <a:t>JdeRobot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Utilizada</a:t>
            </a:r>
          </a:p>
          <a:p>
            <a:pPr fontAlgn="auto">
              <a:defRPr/>
            </a:pP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97115" y="2430453"/>
            <a:ext cx="109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Interfaces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97115" y="2822756"/>
            <a:ext cx="9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Drivers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97115" y="3215059"/>
            <a:ext cx="118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Bibliotecas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97115" y="3607364"/>
            <a:ext cx="146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Herramientas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76069" y="2038150"/>
            <a:ext cx="168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compone de: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76069" y="1645847"/>
            <a:ext cx="635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Gill Sans"/>
                <a:cs typeface="Gill Sans"/>
              </a:rPr>
              <a:t>JdeRobot</a:t>
            </a:r>
            <a:r>
              <a:rPr lang="es-ES_tradnl" dirty="0">
                <a:latin typeface="Gill Sans"/>
                <a:cs typeface="Gill Sans"/>
              </a:rPr>
              <a:t> </a:t>
            </a:r>
            <a:r>
              <a:rPr lang="es-ES_tradnl" dirty="0" smtClean="0">
                <a:latin typeface="Gill Sans"/>
                <a:cs typeface="Gill Sans"/>
              </a:rPr>
              <a:t>entorno </a:t>
            </a:r>
            <a:r>
              <a:rPr lang="es-ES_tradnl" dirty="0">
                <a:latin typeface="Gill Sans"/>
                <a:cs typeface="Gill Sans"/>
              </a:rPr>
              <a:t>de software </a:t>
            </a:r>
            <a:r>
              <a:rPr lang="es-ES_tradnl" dirty="0" smtClean="0">
                <a:latin typeface="Gill Sans"/>
                <a:cs typeface="Gill Sans"/>
              </a:rPr>
              <a:t>de robótic</a:t>
            </a:r>
            <a:r>
              <a:rPr lang="es-ES_tradnl" dirty="0" smtClean="0">
                <a:latin typeface="Gill Sans"/>
                <a:cs typeface="Gill Sans"/>
              </a:rPr>
              <a:t>a.</a:t>
            </a:r>
            <a:endParaRPr lang="es-ES_tradnl" dirty="0">
              <a:latin typeface="Gill Sans"/>
              <a:cs typeface="Gill Sans"/>
            </a:endParaRPr>
          </a:p>
        </p:txBody>
      </p:sp>
      <p:pic>
        <p:nvPicPr>
          <p:cNvPr id="14" name="Imagen 13" descr="Captura de pantalla 2017-06-10 a las 11.07.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7" b="8450"/>
          <a:stretch/>
        </p:blipFill>
        <p:spPr>
          <a:xfrm>
            <a:off x="2907355" y="2852936"/>
            <a:ext cx="3556000" cy="2631398"/>
          </a:xfrm>
          <a:prstGeom prst="rect">
            <a:avLst/>
          </a:prstGeom>
        </p:spPr>
      </p:pic>
      <p:pic>
        <p:nvPicPr>
          <p:cNvPr id="68" name="Imagen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289" y="1121684"/>
            <a:ext cx="1177167" cy="12271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88" y="3947904"/>
            <a:ext cx="2036532" cy="203653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/>
          <a:srcRect t="3899" b="6079"/>
          <a:stretch/>
        </p:blipFill>
        <p:spPr>
          <a:xfrm>
            <a:off x="7082906" y="2436310"/>
            <a:ext cx="1803524" cy="16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2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 animBg="1"/>
      <p:bldP spid="29" grpId="0" animBg="1"/>
      <p:bldP spid="53" grpId="0" animBg="1"/>
      <p:bldP spid="7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Protocolo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MAVLink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Utilizada</a:t>
            </a:r>
            <a:endParaRPr lang="es-E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36" y="5063169"/>
            <a:ext cx="3692128" cy="886111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31800" y="1582575"/>
            <a:ext cx="367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</a:t>
            </a:r>
            <a:r>
              <a:rPr lang="es-ES_tradnl" dirty="0">
                <a:latin typeface="Gill Sans"/>
                <a:cs typeface="Gill Sans"/>
              </a:rPr>
              <a:t>e publicó en 2009 por Lorenz </a:t>
            </a:r>
            <a:r>
              <a:rPr lang="es-ES_tradnl" dirty="0" err="1">
                <a:latin typeface="Gill Sans"/>
                <a:cs typeface="Gill Sans"/>
              </a:rPr>
              <a:t>Meier</a:t>
            </a:r>
            <a:r>
              <a:rPr lang="es-ES_tradnl" dirty="0">
                <a:latin typeface="Gill Sans"/>
                <a:cs typeface="Gill Sans"/>
              </a:rPr>
              <a:t> </a:t>
            </a:r>
            <a:endParaRPr lang="es-ES_tradnl" dirty="0" smtClean="0">
              <a:latin typeface="Gill Sans"/>
              <a:cs typeface="Gill San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421562" y="1857242"/>
            <a:ext cx="28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latin typeface="Gill Sans"/>
                <a:cs typeface="Gill Sans"/>
              </a:rPr>
              <a:t>P</a:t>
            </a:r>
            <a:r>
              <a:rPr lang="es-ES_tradnl" dirty="0">
                <a:latin typeface="Gill Sans"/>
                <a:cs typeface="Gill Sans"/>
              </a:rPr>
              <a:t>ublicado bajo licencia </a:t>
            </a:r>
            <a:r>
              <a:rPr lang="es-ES_tradnl" dirty="0" smtClean="0">
                <a:latin typeface="Gill Sans"/>
                <a:cs typeface="Gill Sans"/>
              </a:rPr>
              <a:t>LGPL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421562" y="2132856"/>
            <a:ext cx="61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Gill Sans"/>
                <a:cs typeface="Gill Sans"/>
              </a:rPr>
              <a:t>Aspira a convertirse en el protocolo </a:t>
            </a:r>
            <a:r>
              <a:rPr lang="es-ES_tradnl" dirty="0" err="1" smtClean="0">
                <a:latin typeface="Gill Sans"/>
                <a:cs typeface="Gill Sans"/>
              </a:rPr>
              <a:t>standard</a:t>
            </a:r>
            <a:r>
              <a:rPr lang="es-ES_tradnl" dirty="0" smtClean="0">
                <a:latin typeface="Gill Sans"/>
                <a:cs typeface="Gill Sans"/>
              </a:rPr>
              <a:t> </a:t>
            </a:r>
            <a:r>
              <a:rPr lang="es-ES_tradnl" dirty="0">
                <a:latin typeface="Gill Sans"/>
                <a:cs typeface="Gill Sans"/>
              </a:rPr>
              <a:t>en </a:t>
            </a:r>
            <a:r>
              <a:rPr lang="es-ES_tradnl" dirty="0" smtClean="0">
                <a:latin typeface="Gill Sans"/>
                <a:cs typeface="Gill Sans"/>
              </a:rPr>
              <a:t>robótica aérea </a:t>
            </a:r>
            <a:endParaRPr lang="es-ES_tradnl" dirty="0">
              <a:latin typeface="Gill Sans"/>
              <a:cs typeface="Gill Sans"/>
            </a:endParaRPr>
          </a:p>
        </p:txBody>
      </p:sp>
      <p:pic>
        <p:nvPicPr>
          <p:cNvPr id="7" name="Imagen 6" descr="Captura de pantalla 2017-06-10 a las 11.47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" y="1412776"/>
            <a:ext cx="8820472" cy="33440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7504" y="5157192"/>
            <a:ext cx="479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Para ayudarnos a construir mensajes </a:t>
            </a:r>
            <a:r>
              <a:rPr lang="es-ES" dirty="0" err="1" smtClean="0"/>
              <a:t>MAVLink</a:t>
            </a:r>
            <a:r>
              <a:rPr lang="es-ES" dirty="0" smtClean="0"/>
              <a:t> usamos </a:t>
            </a:r>
            <a:r>
              <a:rPr lang="es-ES" b="1" dirty="0" err="1" smtClean="0"/>
              <a:t>pyMavlink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48940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Mapas y geo-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referenciación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Utilizada</a:t>
            </a:r>
            <a:endParaRPr lang="es-E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 descr="imageWithDisclaim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10" y="1549697"/>
            <a:ext cx="4446240" cy="44462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5184"/>
            <a:ext cx="2613742" cy="8991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53" y="5301208"/>
            <a:ext cx="1984846" cy="6708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9512" y="1554510"/>
            <a:ext cx="402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Utilizamos Web </a:t>
            </a:r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(WMS)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73651" y="1844824"/>
            <a:ext cx="40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Método mas utilizado para obtenerlos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529198" y="3356992"/>
            <a:ext cx="1655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Varias fuentes</a:t>
            </a:r>
            <a:endParaRPr lang="es-ES" dirty="0"/>
          </a:p>
        </p:txBody>
      </p:sp>
      <p:cxnSp>
        <p:nvCxnSpPr>
          <p:cNvPr id="11" name="Conector recto de flecha 10"/>
          <p:cNvCxnSpPr>
            <a:endCxn id="6" idx="0"/>
          </p:cNvCxnSpPr>
          <p:nvPr/>
        </p:nvCxnSpPr>
        <p:spPr>
          <a:xfrm flipH="1">
            <a:off x="1306871" y="3789040"/>
            <a:ext cx="888865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2411760" y="3789040"/>
            <a:ext cx="1144240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40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Simulador SITL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Utilizada</a:t>
            </a:r>
            <a:endParaRPr lang="es-E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 descr="SIT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80" y="2210596"/>
            <a:ext cx="5372215" cy="38106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35137" y="1516142"/>
            <a:ext cx="238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Software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Loop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35137" y="2780928"/>
            <a:ext cx="268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apoya en el simuladores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35137" y="1832339"/>
            <a:ext cx="282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Permite simular el hardware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35137" y="2148535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</a:t>
            </a:r>
            <a:r>
              <a:rPr lang="es-ES" dirty="0" smtClean="0">
                <a:latin typeface="Gill Sans"/>
                <a:cs typeface="Gill Sans"/>
              </a:rPr>
              <a:t>puede </a:t>
            </a:r>
            <a:r>
              <a:rPr lang="es-ES" dirty="0" smtClean="0">
                <a:latin typeface="Gill Sans"/>
                <a:cs typeface="Gill Sans"/>
              </a:rPr>
              <a:t>lanzar junto a </a:t>
            </a:r>
            <a:r>
              <a:rPr lang="es-ES" dirty="0" err="1" smtClean="0">
                <a:latin typeface="Gill Sans"/>
                <a:cs typeface="Gill Sans"/>
              </a:rPr>
              <a:t>MAVProxy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235137" y="2464731"/>
            <a:ext cx="302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puede integrar con </a:t>
            </a:r>
            <a:r>
              <a:rPr lang="es-ES" dirty="0" err="1" smtClean="0">
                <a:latin typeface="Gill Sans"/>
                <a:cs typeface="Gill Sans"/>
              </a:rPr>
              <a:t>Gazebo</a:t>
            </a:r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1054959" y="3362554"/>
            <a:ext cx="1224136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smtClean="0">
                <a:latin typeface="Gill Sans"/>
              </a:rPr>
              <a:t>JSBSIM</a:t>
            </a:r>
            <a:endParaRPr lang="es-ES" sz="1600" dirty="0">
              <a:latin typeface="Gill Sans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054959" y="3722594"/>
            <a:ext cx="1224136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  <a:cs typeface="Gill Sans"/>
              </a:rPr>
              <a:t>CRRCSim</a:t>
            </a:r>
            <a:endParaRPr lang="es-ES" sz="1600" dirty="0">
              <a:latin typeface="Gill Sans"/>
              <a:cs typeface="Gill Sans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1043608" y="4082634"/>
            <a:ext cx="1224136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  <a:cs typeface="Gill Sans"/>
              </a:rPr>
              <a:t>Last_letter</a:t>
            </a:r>
            <a:endParaRPr lang="es-ES" sz="1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1182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000" dirty="0" smtClean="0">
                <a:latin typeface="Gill Sans"/>
                <a:cs typeface="Gill Sans"/>
              </a:rPr>
              <a:t>DRIVER </a:t>
            </a:r>
            <a:r>
              <a:rPr lang="es-ES" sz="4000" dirty="0" smtClean="0">
                <a:latin typeface="Gill Sans"/>
                <a:cs typeface="Gill Sans"/>
              </a:rPr>
              <a:t>APM </a:t>
            </a:r>
            <a:r>
              <a:rPr lang="es-ES" sz="4000" dirty="0" smtClean="0">
                <a:latin typeface="Gill Sans"/>
                <a:cs typeface="Gill Sans"/>
              </a:rPr>
              <a:t>SERVER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7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Diseño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APM Server</a:t>
            </a:r>
          </a:p>
        </p:txBody>
      </p:sp>
      <p:grpSp>
        <p:nvGrpSpPr>
          <p:cNvPr id="159" name="Agrupar 158"/>
          <p:cNvGrpSpPr/>
          <p:nvPr/>
        </p:nvGrpSpPr>
        <p:grpSpPr>
          <a:xfrm>
            <a:off x="823224" y="1696168"/>
            <a:ext cx="6765320" cy="3908644"/>
            <a:chOff x="64830" y="1503301"/>
            <a:chExt cx="8674650" cy="4522862"/>
          </a:xfrm>
        </p:grpSpPr>
        <p:sp>
          <p:nvSpPr>
            <p:cNvPr id="160" name="Rectángulo redondeado 159"/>
            <p:cNvSpPr/>
            <p:nvPr/>
          </p:nvSpPr>
          <p:spPr>
            <a:xfrm>
              <a:off x="1127443" y="1503301"/>
              <a:ext cx="5869739" cy="4522862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6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APM Server</a:t>
              </a:r>
              <a:endParaRPr lang="es-ES" sz="6600" dirty="0">
                <a:solidFill>
                  <a:schemeClr val="tx1"/>
                </a:solidFill>
              </a:endParaRPr>
            </a:p>
          </p:txBody>
        </p:sp>
        <p:cxnSp>
          <p:nvCxnSpPr>
            <p:cNvPr id="161" name="Conector recto 160"/>
            <p:cNvCxnSpPr/>
            <p:nvPr/>
          </p:nvCxnSpPr>
          <p:spPr>
            <a:xfrm flipV="1">
              <a:off x="90746" y="2144796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/>
            <p:cNvCxnSpPr/>
            <p:nvPr/>
          </p:nvCxnSpPr>
          <p:spPr>
            <a:xfrm flipV="1">
              <a:off x="90746" y="3155888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/>
            <p:cNvCxnSpPr/>
            <p:nvPr/>
          </p:nvCxnSpPr>
          <p:spPr>
            <a:xfrm flipV="1">
              <a:off x="77788" y="4173460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/>
            <p:cNvCxnSpPr/>
            <p:nvPr/>
          </p:nvCxnSpPr>
          <p:spPr>
            <a:xfrm flipV="1">
              <a:off x="77788" y="5191031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CuadroTexto 164"/>
            <p:cNvSpPr txBox="1"/>
            <p:nvPr/>
          </p:nvSpPr>
          <p:spPr>
            <a:xfrm>
              <a:off x="136102" y="1775477"/>
              <a:ext cx="773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Pose 3D</a:t>
              </a:r>
              <a:endParaRPr lang="es-ES" sz="1400" dirty="0"/>
            </a:p>
          </p:txBody>
        </p:sp>
        <p:sp>
          <p:nvSpPr>
            <p:cNvPr id="166" name="CuadroTexto 165"/>
            <p:cNvSpPr txBox="1"/>
            <p:nvPr/>
          </p:nvSpPr>
          <p:spPr>
            <a:xfrm>
              <a:off x="77788" y="2783868"/>
              <a:ext cx="8102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err="1" smtClean="0"/>
                <a:t>NavData</a:t>
              </a:r>
              <a:endParaRPr lang="es-ES" sz="1400" dirty="0"/>
            </a:p>
          </p:txBody>
        </p:sp>
        <p:sp>
          <p:nvSpPr>
            <p:cNvPr id="167" name="CuadroTexto 166"/>
            <p:cNvSpPr txBox="1"/>
            <p:nvPr/>
          </p:nvSpPr>
          <p:spPr>
            <a:xfrm>
              <a:off x="136102" y="3801426"/>
              <a:ext cx="750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err="1" smtClean="0"/>
                <a:t>Mission</a:t>
              </a:r>
              <a:endParaRPr lang="es-ES" sz="1400" dirty="0"/>
            </a:p>
          </p:txBody>
        </p:sp>
        <p:sp>
          <p:nvSpPr>
            <p:cNvPr id="168" name="CuadroTexto 167"/>
            <p:cNvSpPr txBox="1"/>
            <p:nvPr/>
          </p:nvSpPr>
          <p:spPr>
            <a:xfrm>
              <a:off x="136102" y="4821699"/>
              <a:ext cx="55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Extra</a:t>
              </a:r>
              <a:endParaRPr lang="es-ES" sz="1400" dirty="0"/>
            </a:p>
          </p:txBody>
        </p:sp>
        <p:cxnSp>
          <p:nvCxnSpPr>
            <p:cNvPr id="169" name="Conector recto 168"/>
            <p:cNvCxnSpPr/>
            <p:nvPr/>
          </p:nvCxnSpPr>
          <p:spPr>
            <a:xfrm flipV="1">
              <a:off x="6936122" y="1920270"/>
              <a:ext cx="1106595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cto 169"/>
            <p:cNvCxnSpPr/>
            <p:nvPr/>
          </p:nvCxnSpPr>
          <p:spPr>
            <a:xfrm flipV="1">
              <a:off x="7009452" y="2293579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CuadroTexto 170"/>
            <p:cNvSpPr txBox="1"/>
            <p:nvPr/>
          </p:nvSpPr>
          <p:spPr>
            <a:xfrm>
              <a:off x="7015931" y="1978067"/>
              <a:ext cx="6159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WIND</a:t>
              </a:r>
              <a:endParaRPr lang="es-ES" sz="1400" dirty="0"/>
            </a:p>
          </p:txBody>
        </p:sp>
        <p:sp>
          <p:nvSpPr>
            <p:cNvPr id="172" name="CuadroTexto 171"/>
            <p:cNvSpPr txBox="1"/>
            <p:nvPr/>
          </p:nvSpPr>
          <p:spPr>
            <a:xfrm>
              <a:off x="6997182" y="1604391"/>
              <a:ext cx="94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RAW_IMU</a:t>
              </a:r>
              <a:endParaRPr lang="es-ES" sz="1400" dirty="0"/>
            </a:p>
          </p:txBody>
        </p:sp>
        <p:sp>
          <p:nvSpPr>
            <p:cNvPr id="173" name="CuadroTexto 172"/>
            <p:cNvSpPr txBox="1"/>
            <p:nvPr/>
          </p:nvSpPr>
          <p:spPr>
            <a:xfrm>
              <a:off x="7015931" y="235174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GPS_RAW_INT</a:t>
              </a:r>
              <a:endParaRPr lang="es-ES" sz="1400" dirty="0"/>
            </a:p>
          </p:txBody>
        </p:sp>
        <p:sp>
          <p:nvSpPr>
            <p:cNvPr id="174" name="CuadroTexto 173"/>
            <p:cNvSpPr txBox="1"/>
            <p:nvPr/>
          </p:nvSpPr>
          <p:spPr>
            <a:xfrm>
              <a:off x="7015931" y="2725419"/>
              <a:ext cx="1085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SYS_STATUS</a:t>
              </a:r>
              <a:endParaRPr lang="es-ES" sz="1400" dirty="0"/>
            </a:p>
          </p:txBody>
        </p:sp>
        <p:sp>
          <p:nvSpPr>
            <p:cNvPr id="175" name="CuadroTexto 174"/>
            <p:cNvSpPr txBox="1"/>
            <p:nvPr/>
          </p:nvSpPr>
          <p:spPr>
            <a:xfrm>
              <a:off x="7015931" y="3472771"/>
              <a:ext cx="8934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VFR_HUD</a:t>
              </a:r>
              <a:endParaRPr lang="es-ES" sz="1400" dirty="0"/>
            </a:p>
          </p:txBody>
        </p:sp>
        <p:sp>
          <p:nvSpPr>
            <p:cNvPr id="176" name="CuadroTexto 175"/>
            <p:cNvSpPr txBox="1"/>
            <p:nvPr/>
          </p:nvSpPr>
          <p:spPr>
            <a:xfrm>
              <a:off x="7015931" y="4220123"/>
              <a:ext cx="1291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MISSION_ITEM</a:t>
              </a:r>
              <a:endParaRPr lang="es-ES" sz="1400" dirty="0"/>
            </a:p>
          </p:txBody>
        </p:sp>
        <p:sp>
          <p:nvSpPr>
            <p:cNvPr id="177" name="CuadroTexto 176"/>
            <p:cNvSpPr txBox="1"/>
            <p:nvPr/>
          </p:nvSpPr>
          <p:spPr>
            <a:xfrm>
              <a:off x="7015931" y="3099095"/>
              <a:ext cx="909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ATTITUDE</a:t>
              </a:r>
              <a:endParaRPr lang="es-ES" sz="1400" dirty="0"/>
            </a:p>
          </p:txBody>
        </p:sp>
        <p:sp>
          <p:nvSpPr>
            <p:cNvPr id="178" name="CuadroTexto 177"/>
            <p:cNvSpPr txBox="1"/>
            <p:nvPr/>
          </p:nvSpPr>
          <p:spPr>
            <a:xfrm>
              <a:off x="7015931" y="4593799"/>
              <a:ext cx="1596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MISSION_REQUEST</a:t>
              </a:r>
            </a:p>
          </p:txBody>
        </p:sp>
        <p:sp>
          <p:nvSpPr>
            <p:cNvPr id="179" name="CuadroTexto 178"/>
            <p:cNvSpPr txBox="1"/>
            <p:nvPr/>
          </p:nvSpPr>
          <p:spPr>
            <a:xfrm>
              <a:off x="7015931" y="3846447"/>
              <a:ext cx="1573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SCALED_PRESSURE</a:t>
              </a:r>
              <a:endParaRPr lang="es-ES" sz="1400" dirty="0"/>
            </a:p>
          </p:txBody>
        </p:sp>
        <p:sp>
          <p:nvSpPr>
            <p:cNvPr id="180" name="CuadroTexto 179"/>
            <p:cNvSpPr txBox="1"/>
            <p:nvPr/>
          </p:nvSpPr>
          <p:spPr>
            <a:xfrm>
              <a:off x="7015931" y="5341148"/>
              <a:ext cx="1454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MISSION_COUNT</a:t>
              </a:r>
              <a:endParaRPr lang="es-ES" sz="1400" dirty="0"/>
            </a:p>
          </p:txBody>
        </p:sp>
        <p:sp>
          <p:nvSpPr>
            <p:cNvPr id="181" name="CuadroTexto 180"/>
            <p:cNvSpPr txBox="1"/>
            <p:nvPr/>
          </p:nvSpPr>
          <p:spPr>
            <a:xfrm>
              <a:off x="7015931" y="4967475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/>
                <a:t>MISSION_CLEAR_ALL</a:t>
              </a:r>
              <a:endParaRPr lang="es-ES" sz="1400" dirty="0"/>
            </a:p>
          </p:txBody>
        </p:sp>
        <p:cxnSp>
          <p:nvCxnSpPr>
            <p:cNvPr id="182" name="Conector recto 181"/>
            <p:cNvCxnSpPr/>
            <p:nvPr/>
          </p:nvCxnSpPr>
          <p:spPr>
            <a:xfrm flipV="1">
              <a:off x="7010140" y="2666888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ector recto 182"/>
            <p:cNvCxnSpPr/>
            <p:nvPr/>
          </p:nvCxnSpPr>
          <p:spPr>
            <a:xfrm flipV="1">
              <a:off x="6996494" y="3040197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recto 183"/>
            <p:cNvCxnSpPr/>
            <p:nvPr/>
          </p:nvCxnSpPr>
          <p:spPr>
            <a:xfrm flipV="1">
              <a:off x="7010140" y="3413506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cto 184"/>
            <p:cNvCxnSpPr/>
            <p:nvPr/>
          </p:nvCxnSpPr>
          <p:spPr>
            <a:xfrm flipV="1">
              <a:off x="7010140" y="3786815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cto 185"/>
            <p:cNvCxnSpPr/>
            <p:nvPr/>
          </p:nvCxnSpPr>
          <p:spPr>
            <a:xfrm flipV="1">
              <a:off x="7009452" y="4160124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cto 186"/>
            <p:cNvCxnSpPr/>
            <p:nvPr/>
          </p:nvCxnSpPr>
          <p:spPr>
            <a:xfrm flipV="1">
              <a:off x="7010140" y="4533433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cto 187"/>
            <p:cNvCxnSpPr/>
            <p:nvPr/>
          </p:nvCxnSpPr>
          <p:spPr>
            <a:xfrm flipV="1">
              <a:off x="7010140" y="4906742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ctor recto 188"/>
            <p:cNvCxnSpPr/>
            <p:nvPr/>
          </p:nvCxnSpPr>
          <p:spPr>
            <a:xfrm flipV="1">
              <a:off x="7009452" y="5280051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ector recto 189"/>
            <p:cNvCxnSpPr/>
            <p:nvPr/>
          </p:nvCxnSpPr>
          <p:spPr>
            <a:xfrm>
              <a:off x="6907034" y="5653356"/>
              <a:ext cx="1139803" cy="10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ctor recto de flecha 190"/>
            <p:cNvCxnSpPr/>
            <p:nvPr/>
          </p:nvCxnSpPr>
          <p:spPr>
            <a:xfrm flipH="1">
              <a:off x="77788" y="3153200"/>
              <a:ext cx="1049655" cy="9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cto de flecha 191"/>
            <p:cNvCxnSpPr/>
            <p:nvPr/>
          </p:nvCxnSpPr>
          <p:spPr>
            <a:xfrm flipH="1">
              <a:off x="64830" y="2145739"/>
              <a:ext cx="1049655" cy="9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cto de flecha 192"/>
            <p:cNvCxnSpPr/>
            <p:nvPr/>
          </p:nvCxnSpPr>
          <p:spPr>
            <a:xfrm flipV="1">
              <a:off x="330527" y="4173084"/>
              <a:ext cx="809885" cy="68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cto de flecha 193"/>
            <p:cNvCxnSpPr/>
            <p:nvPr/>
          </p:nvCxnSpPr>
          <p:spPr>
            <a:xfrm flipV="1">
              <a:off x="136099" y="5191031"/>
              <a:ext cx="987328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cto de flecha 194"/>
            <p:cNvCxnSpPr/>
            <p:nvPr/>
          </p:nvCxnSpPr>
          <p:spPr>
            <a:xfrm flipH="1">
              <a:off x="6919992" y="1918512"/>
              <a:ext cx="1049655" cy="9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ctor recto de flecha 195"/>
            <p:cNvCxnSpPr/>
            <p:nvPr/>
          </p:nvCxnSpPr>
          <p:spPr>
            <a:xfrm flipH="1">
              <a:off x="6993062" y="2290891"/>
              <a:ext cx="1049655" cy="9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ctor recto de flecha 196"/>
            <p:cNvCxnSpPr/>
            <p:nvPr/>
          </p:nvCxnSpPr>
          <p:spPr>
            <a:xfrm flipH="1">
              <a:off x="6995963" y="2664200"/>
              <a:ext cx="1049655" cy="9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cto de flecha 197"/>
            <p:cNvCxnSpPr/>
            <p:nvPr/>
          </p:nvCxnSpPr>
          <p:spPr>
            <a:xfrm flipH="1">
              <a:off x="6998187" y="3784127"/>
              <a:ext cx="1049655" cy="9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ctor recto de flecha 198"/>
            <p:cNvCxnSpPr/>
            <p:nvPr/>
          </p:nvCxnSpPr>
          <p:spPr>
            <a:xfrm flipH="1">
              <a:off x="7004233" y="3410818"/>
              <a:ext cx="1049655" cy="9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ctor recto de flecha 199"/>
            <p:cNvCxnSpPr/>
            <p:nvPr/>
          </p:nvCxnSpPr>
          <p:spPr>
            <a:xfrm flipH="1">
              <a:off x="7004233" y="3037509"/>
              <a:ext cx="1049655" cy="9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ctor recto de flecha 200"/>
            <p:cNvCxnSpPr/>
            <p:nvPr/>
          </p:nvCxnSpPr>
          <p:spPr>
            <a:xfrm flipH="1">
              <a:off x="6998187" y="4157436"/>
              <a:ext cx="1049655" cy="9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ctor recto de flecha 201"/>
            <p:cNvCxnSpPr/>
            <p:nvPr/>
          </p:nvCxnSpPr>
          <p:spPr>
            <a:xfrm>
              <a:off x="7198089" y="4537225"/>
              <a:ext cx="9322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ctor recto de flecha 202"/>
            <p:cNvCxnSpPr/>
            <p:nvPr/>
          </p:nvCxnSpPr>
          <p:spPr>
            <a:xfrm>
              <a:off x="7008979" y="5283843"/>
              <a:ext cx="10983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cto de flecha 203"/>
            <p:cNvCxnSpPr/>
            <p:nvPr/>
          </p:nvCxnSpPr>
          <p:spPr>
            <a:xfrm flipH="1">
              <a:off x="7003661" y="4904054"/>
              <a:ext cx="1049655" cy="9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ctor recto de flecha 204"/>
            <p:cNvCxnSpPr/>
            <p:nvPr/>
          </p:nvCxnSpPr>
          <p:spPr>
            <a:xfrm>
              <a:off x="7253531" y="5657148"/>
              <a:ext cx="8327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Agrupar 35"/>
          <p:cNvGrpSpPr/>
          <p:nvPr/>
        </p:nvGrpSpPr>
        <p:grpSpPr>
          <a:xfrm>
            <a:off x="827584" y="1412776"/>
            <a:ext cx="7374749" cy="4515966"/>
            <a:chOff x="35496" y="116632"/>
            <a:chExt cx="9102941" cy="6518515"/>
          </a:xfrm>
        </p:grpSpPr>
        <p:sp>
          <p:nvSpPr>
            <p:cNvPr id="37" name="Rectángulo redondeado 36"/>
            <p:cNvSpPr/>
            <p:nvPr/>
          </p:nvSpPr>
          <p:spPr>
            <a:xfrm>
              <a:off x="35496" y="116632"/>
              <a:ext cx="9102941" cy="651851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824875" y="667413"/>
              <a:ext cx="7676047" cy="1687975"/>
            </a:xfrm>
            <a:prstGeom prst="roundRect">
              <a:avLst/>
            </a:prstGeom>
            <a:solidFill>
              <a:srgbClr val="9CEED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BLOQUE DE CONEXIÓN APLICACIONES JDEROBOT</a:t>
              </a:r>
              <a:endParaRPr lang="es-ES" dirty="0"/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824875" y="2494701"/>
              <a:ext cx="7676047" cy="1687975"/>
            </a:xfrm>
            <a:prstGeom prst="roundRect">
              <a:avLst/>
            </a:prstGeom>
            <a:solidFill>
              <a:srgbClr val="EED19D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BLOQUE DE INTERPRETACIÓN</a:t>
              </a:r>
              <a:endParaRPr lang="es-ES" dirty="0"/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824875" y="4321989"/>
              <a:ext cx="7676047" cy="1687975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BLOQUE DE CONEXIÓN MAVLINK</a:t>
              </a:r>
              <a:endParaRPr lang="es-ES" dirty="0"/>
            </a:p>
          </p:txBody>
        </p:sp>
      </p:grpSp>
      <p:grpSp>
        <p:nvGrpSpPr>
          <p:cNvPr id="84" name="Agrupar 83"/>
          <p:cNvGrpSpPr/>
          <p:nvPr/>
        </p:nvGrpSpPr>
        <p:grpSpPr>
          <a:xfrm>
            <a:off x="1482558" y="4326208"/>
            <a:ext cx="6218751" cy="1169413"/>
            <a:chOff x="1403648" y="3645024"/>
            <a:chExt cx="6218751" cy="1169413"/>
          </a:xfrm>
        </p:grpSpPr>
        <p:sp>
          <p:nvSpPr>
            <p:cNvPr id="85" name="Rectángulo redondeado 84"/>
            <p:cNvSpPr/>
            <p:nvPr/>
          </p:nvSpPr>
          <p:spPr>
            <a:xfrm>
              <a:off x="1403648" y="3645024"/>
              <a:ext cx="6218751" cy="1169413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6" name="Imagen 8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1478" y="3951638"/>
              <a:ext cx="2232248" cy="535740"/>
            </a:xfrm>
            <a:prstGeom prst="rect">
              <a:avLst/>
            </a:prstGeom>
          </p:spPr>
        </p:pic>
        <p:pic>
          <p:nvPicPr>
            <p:cNvPr id="87" name="Imagen 86"/>
            <p:cNvPicPr>
              <a:picLocks noChangeAspect="1"/>
            </p:cNvPicPr>
            <p:nvPr/>
          </p:nvPicPr>
          <p:blipFill rotWithShape="1">
            <a:blip r:embed="rId4"/>
            <a:srcRect l="10481" t="12361" r="7531" b="9899"/>
            <a:stretch/>
          </p:blipFill>
          <p:spPr>
            <a:xfrm>
              <a:off x="5664798" y="3861048"/>
              <a:ext cx="1483048" cy="821102"/>
            </a:xfrm>
            <a:prstGeom prst="rect">
              <a:avLst/>
            </a:prstGeom>
          </p:spPr>
        </p:pic>
      </p:grpSp>
      <p:grpSp>
        <p:nvGrpSpPr>
          <p:cNvPr id="3" name="Agrupar 2"/>
          <p:cNvGrpSpPr/>
          <p:nvPr/>
        </p:nvGrpSpPr>
        <p:grpSpPr>
          <a:xfrm>
            <a:off x="1454068" y="1761053"/>
            <a:ext cx="6218751" cy="1202712"/>
            <a:chOff x="1454068" y="1761053"/>
            <a:chExt cx="6218751" cy="1202712"/>
          </a:xfrm>
        </p:grpSpPr>
        <p:grpSp>
          <p:nvGrpSpPr>
            <p:cNvPr id="70" name="Agrupar 69"/>
            <p:cNvGrpSpPr/>
            <p:nvPr/>
          </p:nvGrpSpPr>
          <p:grpSpPr>
            <a:xfrm>
              <a:off x="1454068" y="1794352"/>
              <a:ext cx="6218751" cy="1169413"/>
              <a:chOff x="1454068" y="3140968"/>
              <a:chExt cx="6218751" cy="1169413"/>
            </a:xfrm>
          </p:grpSpPr>
          <p:sp>
            <p:nvSpPr>
              <p:cNvPr id="71" name="Rectángulo redondeado 70"/>
              <p:cNvSpPr/>
              <p:nvPr/>
            </p:nvSpPr>
            <p:spPr>
              <a:xfrm>
                <a:off x="1454068" y="3140968"/>
                <a:ext cx="6218751" cy="1169413"/>
              </a:xfrm>
              <a:prstGeom prst="roundRect">
                <a:avLst/>
              </a:prstGeom>
              <a:solidFill>
                <a:srgbClr val="9CEED1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72" name="Agrupar 71"/>
              <p:cNvGrpSpPr/>
              <p:nvPr/>
            </p:nvGrpSpPr>
            <p:grpSpPr>
              <a:xfrm>
                <a:off x="6376919" y="3356992"/>
                <a:ext cx="864096" cy="864096"/>
                <a:chOff x="6716887" y="4335291"/>
                <a:chExt cx="1440160" cy="1512168"/>
              </a:xfrm>
            </p:grpSpPr>
            <p:sp>
              <p:nvSpPr>
                <p:cNvPr id="82" name="Elipse 81"/>
                <p:cNvSpPr/>
                <p:nvPr/>
              </p:nvSpPr>
              <p:spPr>
                <a:xfrm>
                  <a:off x="6716887" y="4335291"/>
                  <a:ext cx="1440160" cy="1512168"/>
                </a:xfrm>
                <a:prstGeom prst="ellipse">
                  <a:avLst/>
                </a:prstGeom>
                <a:noFill/>
                <a:ln>
                  <a:solidFill>
                    <a:srgbClr val="1CA35E">
                      <a:alpha val="7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s-ES" dirty="0" smtClean="0"/>
                    <a:t>Pose3D</a:t>
                  </a:r>
                  <a:endParaRPr lang="es-ES" dirty="0"/>
                </a:p>
              </p:txBody>
            </p:sp>
            <p:cxnSp>
              <p:nvCxnSpPr>
                <p:cNvPr id="83" name="Conector recto de flecha 82"/>
                <p:cNvCxnSpPr>
                  <a:stCxn id="82" idx="0"/>
                </p:cNvCxnSpPr>
                <p:nvPr/>
              </p:nvCxnSpPr>
              <p:spPr>
                <a:xfrm flipH="1">
                  <a:off x="7220942" y="4335291"/>
                  <a:ext cx="216023" cy="0"/>
                </a:xfrm>
                <a:prstGeom prst="straightConnector1">
                  <a:avLst/>
                </a:prstGeom>
                <a:ln>
                  <a:solidFill>
                    <a:srgbClr val="1CA35E">
                      <a:alpha val="78000"/>
                    </a:srgb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Agrupar 72"/>
              <p:cNvGrpSpPr/>
              <p:nvPr/>
            </p:nvGrpSpPr>
            <p:grpSpPr>
              <a:xfrm>
                <a:off x="1876519" y="3356992"/>
                <a:ext cx="864096" cy="864096"/>
                <a:chOff x="-362520" y="2324909"/>
                <a:chExt cx="1440158" cy="864096"/>
              </a:xfrm>
            </p:grpSpPr>
            <p:sp>
              <p:nvSpPr>
                <p:cNvPr id="80" name="Elipse 79"/>
                <p:cNvSpPr/>
                <p:nvPr/>
              </p:nvSpPr>
              <p:spPr>
                <a:xfrm>
                  <a:off x="-362520" y="2324909"/>
                  <a:ext cx="1440158" cy="864096"/>
                </a:xfrm>
                <a:prstGeom prst="ellipse">
                  <a:avLst/>
                </a:prstGeom>
                <a:noFill/>
                <a:ln>
                  <a:solidFill>
                    <a:srgbClr val="1CA35E">
                      <a:alpha val="7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s-ES" dirty="0" err="1" smtClean="0"/>
                    <a:t>Mission</a:t>
                  </a:r>
                  <a:endParaRPr lang="es-ES" dirty="0"/>
                </a:p>
              </p:txBody>
            </p:sp>
            <p:cxnSp>
              <p:nvCxnSpPr>
                <p:cNvPr id="81" name="Conector recto de flecha 80"/>
                <p:cNvCxnSpPr>
                  <a:stCxn id="80" idx="0"/>
                </p:cNvCxnSpPr>
                <p:nvPr/>
              </p:nvCxnSpPr>
              <p:spPr>
                <a:xfrm flipH="1">
                  <a:off x="141536" y="2324909"/>
                  <a:ext cx="216023" cy="0"/>
                </a:xfrm>
                <a:prstGeom prst="straightConnector1">
                  <a:avLst/>
                </a:prstGeom>
                <a:ln>
                  <a:solidFill>
                    <a:srgbClr val="1CA35E">
                      <a:alpha val="78000"/>
                    </a:srgb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Agrupar 73"/>
              <p:cNvGrpSpPr/>
              <p:nvPr/>
            </p:nvGrpSpPr>
            <p:grpSpPr>
              <a:xfrm>
                <a:off x="3376652" y="3356992"/>
                <a:ext cx="864096" cy="864096"/>
                <a:chOff x="6012160" y="4365104"/>
                <a:chExt cx="1440160" cy="1512168"/>
              </a:xfrm>
            </p:grpSpPr>
            <p:sp>
              <p:nvSpPr>
                <p:cNvPr id="78" name="Elipse 77"/>
                <p:cNvSpPr/>
                <p:nvPr/>
              </p:nvSpPr>
              <p:spPr>
                <a:xfrm>
                  <a:off x="6012160" y="4365104"/>
                  <a:ext cx="1440160" cy="1512168"/>
                </a:xfrm>
                <a:prstGeom prst="ellipse">
                  <a:avLst/>
                </a:prstGeom>
                <a:noFill/>
                <a:ln>
                  <a:solidFill>
                    <a:srgbClr val="1CA35E">
                      <a:alpha val="7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s-ES" dirty="0" err="1" smtClean="0"/>
                    <a:t>NavData</a:t>
                  </a:r>
                  <a:endParaRPr lang="es-ES" dirty="0"/>
                </a:p>
              </p:txBody>
            </p:sp>
            <p:cxnSp>
              <p:nvCxnSpPr>
                <p:cNvPr id="79" name="Conector recto de flecha 78"/>
                <p:cNvCxnSpPr>
                  <a:stCxn id="78" idx="0"/>
                </p:cNvCxnSpPr>
                <p:nvPr/>
              </p:nvCxnSpPr>
              <p:spPr>
                <a:xfrm flipH="1">
                  <a:off x="6516216" y="4365104"/>
                  <a:ext cx="216024" cy="0"/>
                </a:xfrm>
                <a:prstGeom prst="straightConnector1">
                  <a:avLst/>
                </a:prstGeom>
                <a:ln>
                  <a:solidFill>
                    <a:srgbClr val="1CA35E">
                      <a:alpha val="78000"/>
                    </a:srgb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Agrupar 74"/>
              <p:cNvGrpSpPr/>
              <p:nvPr/>
            </p:nvGrpSpPr>
            <p:grpSpPr>
              <a:xfrm>
                <a:off x="4876785" y="3356992"/>
                <a:ext cx="864096" cy="864096"/>
                <a:chOff x="3957960" y="4082290"/>
                <a:chExt cx="1440160" cy="1512168"/>
              </a:xfrm>
            </p:grpSpPr>
            <p:sp>
              <p:nvSpPr>
                <p:cNvPr id="76" name="Elipse 75"/>
                <p:cNvSpPr/>
                <p:nvPr/>
              </p:nvSpPr>
              <p:spPr>
                <a:xfrm>
                  <a:off x="3957960" y="4082290"/>
                  <a:ext cx="1440160" cy="1512168"/>
                </a:xfrm>
                <a:prstGeom prst="ellipse">
                  <a:avLst/>
                </a:prstGeom>
                <a:noFill/>
                <a:ln>
                  <a:solidFill>
                    <a:srgbClr val="1CA35E">
                      <a:alpha val="7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s-ES" dirty="0" smtClean="0"/>
                    <a:t>Extra</a:t>
                  </a:r>
                  <a:endParaRPr lang="es-ES" dirty="0"/>
                </a:p>
              </p:txBody>
            </p:sp>
            <p:cxnSp>
              <p:nvCxnSpPr>
                <p:cNvPr id="77" name="Conector recto de flecha 76"/>
                <p:cNvCxnSpPr>
                  <a:stCxn id="76" idx="0"/>
                </p:cNvCxnSpPr>
                <p:nvPr/>
              </p:nvCxnSpPr>
              <p:spPr>
                <a:xfrm flipH="1">
                  <a:off x="4462017" y="4082290"/>
                  <a:ext cx="216023" cy="0"/>
                </a:xfrm>
                <a:prstGeom prst="straightConnector1">
                  <a:avLst/>
                </a:prstGeom>
                <a:ln>
                  <a:solidFill>
                    <a:srgbClr val="1CA35E">
                      <a:alpha val="78000"/>
                    </a:srgb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227" b="98047" l="10547" r="87109">
                          <a14:foregroundMark x1="23828" y1="88281" x2="23828" y2="88281"/>
                          <a14:foregroundMark x1="26758" y1="90625" x2="26758" y2="90625"/>
                          <a14:foregroundMark x1="36328" y1="92188" x2="36328" y2="92188"/>
                          <a14:foregroundMark x1="44141" y1="91016" x2="44141" y2="91016"/>
                          <a14:foregroundMark x1="52930" y1="91211" x2="52930" y2="91211"/>
                          <a14:foregroundMark x1="61328" y1="89453" x2="61328" y2="89453"/>
                          <a14:foregroundMark x1="69531" y1="91016" x2="69531" y2="91016"/>
                          <a14:foregroundMark x1="78711" y1="91992" x2="78711" y2="91992"/>
                          <a14:foregroundMark x1="41016" y1="64258" x2="41016" y2="64258"/>
                          <a14:foregroundMark x1="53906" y1="73438" x2="53906" y2="73438"/>
                          <a14:backgroundMark x1="47656" y1="35352" x2="47656" y2="35352"/>
                          <a14:backgroundMark x1="55664" y1="20117" x2="55664" y2="20117"/>
                          <a14:backgroundMark x1="46484" y1="47461" x2="46484" y2="47461"/>
                          <a14:backgroundMark x1="37695" y1="57422" x2="37695" y2="57422"/>
                          <a14:backgroundMark x1="34766" y1="68359" x2="34766" y2="68359"/>
                          <a14:backgroundMark x1="35156" y1="74609" x2="35156" y2="74609"/>
                          <a14:backgroundMark x1="17578" y1="53516" x2="17578" y2="53516"/>
                          <a14:backgroundMark x1="22070" y1="58594" x2="22070" y2="58594"/>
                          <a14:backgroundMark x1="34766" y1="71289" x2="34766" y2="71289"/>
                          <a14:backgroundMark x1="33203" y1="73633" x2="33203" y2="73633"/>
                          <a14:backgroundMark x1="38477" y1="89453" x2="38477" y2="89453"/>
                          <a14:backgroundMark x1="45898" y1="88086" x2="45898" y2="880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0748" y="1761053"/>
              <a:ext cx="642143" cy="642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49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redondeado 54"/>
          <p:cNvSpPr/>
          <p:nvPr/>
        </p:nvSpPr>
        <p:spPr>
          <a:xfrm>
            <a:off x="786589" y="1412776"/>
            <a:ext cx="7374749" cy="45159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64" name="Agrupar 63"/>
          <p:cNvGrpSpPr/>
          <p:nvPr/>
        </p:nvGrpSpPr>
        <p:grpSpPr>
          <a:xfrm>
            <a:off x="1454068" y="1794352"/>
            <a:ext cx="6218751" cy="1169413"/>
            <a:chOff x="1454068" y="3140968"/>
            <a:chExt cx="6218751" cy="1169413"/>
          </a:xfrm>
        </p:grpSpPr>
        <p:sp>
          <p:nvSpPr>
            <p:cNvPr id="65" name="Rectángulo redondeado 64"/>
            <p:cNvSpPr/>
            <p:nvPr/>
          </p:nvSpPr>
          <p:spPr>
            <a:xfrm>
              <a:off x="1454068" y="3140968"/>
              <a:ext cx="6218751" cy="1169413"/>
            </a:xfrm>
            <a:prstGeom prst="roundRect">
              <a:avLst/>
            </a:prstGeom>
            <a:solidFill>
              <a:srgbClr val="9CEED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6" name="Agrupar 65"/>
            <p:cNvGrpSpPr/>
            <p:nvPr/>
          </p:nvGrpSpPr>
          <p:grpSpPr>
            <a:xfrm>
              <a:off x="6376919" y="3356992"/>
              <a:ext cx="864096" cy="864096"/>
              <a:chOff x="6716887" y="4335291"/>
              <a:chExt cx="1440160" cy="1512168"/>
            </a:xfrm>
          </p:grpSpPr>
          <p:sp>
            <p:nvSpPr>
              <p:cNvPr id="76" name="Elipse 75"/>
              <p:cNvSpPr/>
              <p:nvPr/>
            </p:nvSpPr>
            <p:spPr>
              <a:xfrm>
                <a:off x="6716887" y="4335291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Pose3D</a:t>
                </a:r>
                <a:endParaRPr lang="es-ES" dirty="0"/>
              </a:p>
            </p:txBody>
          </p:sp>
          <p:cxnSp>
            <p:nvCxnSpPr>
              <p:cNvPr id="77" name="Conector recto de flecha 76"/>
              <p:cNvCxnSpPr>
                <a:stCxn id="76" idx="0"/>
              </p:cNvCxnSpPr>
              <p:nvPr/>
            </p:nvCxnSpPr>
            <p:spPr>
              <a:xfrm flipH="1">
                <a:off x="7220942" y="4335291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Agrupar 66"/>
            <p:cNvGrpSpPr/>
            <p:nvPr/>
          </p:nvGrpSpPr>
          <p:grpSpPr>
            <a:xfrm>
              <a:off x="1876519" y="3356992"/>
              <a:ext cx="864096" cy="864096"/>
              <a:chOff x="-362520" y="2324909"/>
              <a:chExt cx="1440158" cy="864096"/>
            </a:xfrm>
          </p:grpSpPr>
          <p:sp>
            <p:nvSpPr>
              <p:cNvPr id="74" name="Elipse 73"/>
              <p:cNvSpPr/>
              <p:nvPr/>
            </p:nvSpPr>
            <p:spPr>
              <a:xfrm>
                <a:off x="-362520" y="2324909"/>
                <a:ext cx="1440158" cy="864096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Mission</a:t>
                </a:r>
                <a:endParaRPr lang="es-ES" dirty="0"/>
              </a:p>
            </p:txBody>
          </p:sp>
          <p:cxnSp>
            <p:nvCxnSpPr>
              <p:cNvPr id="75" name="Conector recto de flecha 74"/>
              <p:cNvCxnSpPr>
                <a:stCxn id="74" idx="0"/>
              </p:cNvCxnSpPr>
              <p:nvPr/>
            </p:nvCxnSpPr>
            <p:spPr>
              <a:xfrm flipH="1">
                <a:off x="141536" y="2324909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Agrupar 67"/>
            <p:cNvGrpSpPr/>
            <p:nvPr/>
          </p:nvGrpSpPr>
          <p:grpSpPr>
            <a:xfrm>
              <a:off x="3376652" y="3356992"/>
              <a:ext cx="864096" cy="864096"/>
              <a:chOff x="6012160" y="4365104"/>
              <a:chExt cx="1440160" cy="1512168"/>
            </a:xfrm>
          </p:grpSpPr>
          <p:sp>
            <p:nvSpPr>
              <p:cNvPr id="72" name="Elipse 71"/>
              <p:cNvSpPr/>
              <p:nvPr/>
            </p:nvSpPr>
            <p:spPr>
              <a:xfrm>
                <a:off x="6012160" y="4365104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NavData</a:t>
                </a:r>
                <a:endParaRPr lang="es-ES" dirty="0"/>
              </a:p>
            </p:txBody>
          </p:sp>
          <p:cxnSp>
            <p:nvCxnSpPr>
              <p:cNvPr id="73" name="Conector recto de flecha 72"/>
              <p:cNvCxnSpPr>
                <a:stCxn id="72" idx="0"/>
              </p:cNvCxnSpPr>
              <p:nvPr/>
            </p:nvCxnSpPr>
            <p:spPr>
              <a:xfrm flipH="1">
                <a:off x="6516216" y="4365104"/>
                <a:ext cx="216024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Agrupar 68"/>
            <p:cNvGrpSpPr/>
            <p:nvPr/>
          </p:nvGrpSpPr>
          <p:grpSpPr>
            <a:xfrm>
              <a:off x="4876785" y="3356992"/>
              <a:ext cx="864096" cy="864096"/>
              <a:chOff x="3957960" y="4082290"/>
              <a:chExt cx="1440160" cy="1512168"/>
            </a:xfrm>
          </p:grpSpPr>
          <p:sp>
            <p:nvSpPr>
              <p:cNvPr id="70" name="Elipse 69"/>
              <p:cNvSpPr/>
              <p:nvPr/>
            </p:nvSpPr>
            <p:spPr>
              <a:xfrm>
                <a:off x="3957960" y="4082290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Extra</a:t>
                </a:r>
                <a:endParaRPr lang="es-ES" dirty="0"/>
              </a:p>
            </p:txBody>
          </p:sp>
          <p:cxnSp>
            <p:nvCxnSpPr>
              <p:cNvPr id="71" name="Conector recto de flecha 70"/>
              <p:cNvCxnSpPr>
                <a:stCxn id="70" idx="0"/>
              </p:cNvCxnSpPr>
              <p:nvPr/>
            </p:nvCxnSpPr>
            <p:spPr>
              <a:xfrm flipH="1">
                <a:off x="4462017" y="4082290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Agrupar 77"/>
          <p:cNvGrpSpPr/>
          <p:nvPr/>
        </p:nvGrpSpPr>
        <p:grpSpPr>
          <a:xfrm>
            <a:off x="1482558" y="4326208"/>
            <a:ext cx="6218751" cy="1169413"/>
            <a:chOff x="1403648" y="3645024"/>
            <a:chExt cx="6218751" cy="1169413"/>
          </a:xfrm>
        </p:grpSpPr>
        <p:sp>
          <p:nvSpPr>
            <p:cNvPr id="79" name="Rectángulo redondeado 78"/>
            <p:cNvSpPr/>
            <p:nvPr/>
          </p:nvSpPr>
          <p:spPr>
            <a:xfrm>
              <a:off x="1403648" y="3645024"/>
              <a:ext cx="6218751" cy="1169413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0" name="Imagen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1478" y="3951638"/>
              <a:ext cx="2232248" cy="535740"/>
            </a:xfrm>
            <a:prstGeom prst="rect">
              <a:avLst/>
            </a:prstGeom>
          </p:spPr>
        </p:pic>
        <p:pic>
          <p:nvPicPr>
            <p:cNvPr id="81" name="Imagen 80"/>
            <p:cNvPicPr>
              <a:picLocks noChangeAspect="1"/>
            </p:cNvPicPr>
            <p:nvPr/>
          </p:nvPicPr>
          <p:blipFill rotWithShape="1">
            <a:blip r:embed="rId3"/>
            <a:srcRect l="10481" t="12361" r="7531" b="9899"/>
            <a:stretch/>
          </p:blipFill>
          <p:spPr>
            <a:xfrm>
              <a:off x="5664798" y="3861048"/>
              <a:ext cx="1483048" cy="821102"/>
            </a:xfrm>
            <a:prstGeom prst="rect">
              <a:avLst/>
            </a:prstGeom>
          </p:spPr>
        </p:pic>
      </p:grp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7" b="98047" l="10547" r="87109">
                        <a14:foregroundMark x1="23828" y1="88281" x2="23828" y2="88281"/>
                        <a14:foregroundMark x1="26758" y1="90625" x2="26758" y2="90625"/>
                        <a14:foregroundMark x1="36328" y1="92188" x2="36328" y2="92188"/>
                        <a14:foregroundMark x1="44141" y1="91016" x2="44141" y2="91016"/>
                        <a14:foregroundMark x1="52930" y1="91211" x2="52930" y2="91211"/>
                        <a14:foregroundMark x1="61328" y1="89453" x2="61328" y2="89453"/>
                        <a14:foregroundMark x1="69531" y1="91016" x2="69531" y2="91016"/>
                        <a14:foregroundMark x1="78711" y1="91992" x2="78711" y2="91992"/>
                        <a14:foregroundMark x1="41016" y1="64258" x2="41016" y2="64258"/>
                        <a14:foregroundMark x1="53906" y1="73438" x2="53906" y2="73438"/>
                        <a14:backgroundMark x1="47656" y1="35352" x2="47656" y2="35352"/>
                        <a14:backgroundMark x1="55664" y1="20117" x2="55664" y2="20117"/>
                        <a14:backgroundMark x1="46484" y1="47461" x2="46484" y2="47461"/>
                        <a14:backgroundMark x1="37695" y1="57422" x2="37695" y2="57422"/>
                        <a14:backgroundMark x1="34766" y1="68359" x2="34766" y2="68359"/>
                        <a14:backgroundMark x1="35156" y1="74609" x2="35156" y2="74609"/>
                        <a14:backgroundMark x1="17578" y1="53516" x2="17578" y2="53516"/>
                        <a14:backgroundMark x1="22070" y1="58594" x2="22070" y2="58594"/>
                        <a14:backgroundMark x1="34766" y1="71289" x2="34766" y2="71289"/>
                        <a14:backgroundMark x1="33203" y1="73633" x2="33203" y2="73633"/>
                        <a14:backgroundMark x1="38477" y1="89453" x2="38477" y2="89453"/>
                        <a14:backgroundMark x1="45898" y1="88086" x2="45898" y2="88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0748" y="1761053"/>
            <a:ext cx="642143" cy="642143"/>
          </a:xfrm>
          <a:prstGeom prst="rect">
            <a:avLst/>
          </a:prstGeom>
        </p:spPr>
      </p:pic>
      <p:sp>
        <p:nvSpPr>
          <p:cNvPr id="84" name="Rectángulo redondeado 70"/>
          <p:cNvSpPr/>
          <p:nvPr/>
        </p:nvSpPr>
        <p:spPr>
          <a:xfrm>
            <a:off x="1454068" y="1801372"/>
            <a:ext cx="6218751" cy="1169413"/>
          </a:xfrm>
          <a:custGeom>
            <a:avLst/>
            <a:gdLst/>
            <a:ahLst/>
            <a:cxnLst/>
            <a:rect l="l" t="t" r="r" b="b"/>
            <a:pathLst>
              <a:path w="6218751" h="1169413">
                <a:moveTo>
                  <a:pt x="5328592" y="72008"/>
                </a:moveTo>
                <a:cubicBezTo>
                  <a:pt x="5050210" y="72008"/>
                  <a:pt x="4824536" y="297682"/>
                  <a:pt x="4824536" y="576064"/>
                </a:cubicBezTo>
                <a:cubicBezTo>
                  <a:pt x="4824536" y="854446"/>
                  <a:pt x="5050210" y="1080120"/>
                  <a:pt x="5328592" y="1080120"/>
                </a:cubicBezTo>
                <a:cubicBezTo>
                  <a:pt x="5606974" y="1080120"/>
                  <a:pt x="5832648" y="854446"/>
                  <a:pt x="5832648" y="576064"/>
                </a:cubicBezTo>
                <a:cubicBezTo>
                  <a:pt x="5832648" y="297682"/>
                  <a:pt x="5606974" y="72008"/>
                  <a:pt x="5328592" y="72008"/>
                </a:cubicBezTo>
                <a:close/>
                <a:moveTo>
                  <a:pt x="194906" y="0"/>
                </a:moveTo>
                <a:lnTo>
                  <a:pt x="6023845" y="0"/>
                </a:lnTo>
                <a:cubicBezTo>
                  <a:pt x="6131489" y="0"/>
                  <a:pt x="6218751" y="87262"/>
                  <a:pt x="6218751" y="194906"/>
                </a:cubicBezTo>
                <a:lnTo>
                  <a:pt x="6218751" y="974507"/>
                </a:lnTo>
                <a:cubicBezTo>
                  <a:pt x="6218751" y="1082151"/>
                  <a:pt x="6131489" y="1169413"/>
                  <a:pt x="6023845" y="1169413"/>
                </a:cubicBezTo>
                <a:lnTo>
                  <a:pt x="194906" y="1169413"/>
                </a:lnTo>
                <a:cubicBezTo>
                  <a:pt x="87262" y="1169413"/>
                  <a:pt x="0" y="1082151"/>
                  <a:pt x="0" y="974507"/>
                </a:cubicBezTo>
                <a:lnTo>
                  <a:pt x="0" y="194906"/>
                </a:lnTo>
                <a:cubicBezTo>
                  <a:pt x="0" y="87262"/>
                  <a:pt x="87262" y="0"/>
                  <a:pt x="194906" y="0"/>
                </a:cubicBezTo>
                <a:close/>
              </a:path>
            </a:pathLst>
          </a:custGeom>
          <a:solidFill>
            <a:srgbClr val="9CEED1">
              <a:alpha val="87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" name="Agrupar 6"/>
          <p:cNvGrpSpPr/>
          <p:nvPr/>
        </p:nvGrpSpPr>
        <p:grpSpPr>
          <a:xfrm>
            <a:off x="1482558" y="4326208"/>
            <a:ext cx="6218751" cy="1169413"/>
            <a:chOff x="1482558" y="4326208"/>
            <a:chExt cx="6218751" cy="1169413"/>
          </a:xfrm>
        </p:grpSpPr>
        <p:sp>
          <p:nvSpPr>
            <p:cNvPr id="85" name="Rectángulo redondeado 74"/>
            <p:cNvSpPr/>
            <p:nvPr/>
          </p:nvSpPr>
          <p:spPr>
            <a:xfrm>
              <a:off x="1482558" y="4326208"/>
              <a:ext cx="6218751" cy="1169413"/>
            </a:xfrm>
            <a:custGeom>
              <a:avLst/>
              <a:gdLst/>
              <a:ahLst/>
              <a:cxnLst/>
              <a:rect l="l" t="t" r="r" b="b"/>
              <a:pathLst>
                <a:path w="6218751" h="1169413">
                  <a:moveTo>
                    <a:pt x="4325582" y="161301"/>
                  </a:moveTo>
                  <a:cubicBezTo>
                    <a:pt x="4239415" y="161301"/>
                    <a:pt x="4169562" y="231154"/>
                    <a:pt x="4169562" y="317321"/>
                  </a:cubicBezTo>
                  <a:lnTo>
                    <a:pt x="4169562" y="941385"/>
                  </a:lnTo>
                  <a:cubicBezTo>
                    <a:pt x="4169562" y="1027552"/>
                    <a:pt x="4239415" y="1097405"/>
                    <a:pt x="4325582" y="1097405"/>
                  </a:cubicBezTo>
                  <a:lnTo>
                    <a:pt x="5813742" y="1097405"/>
                  </a:lnTo>
                  <a:cubicBezTo>
                    <a:pt x="5899909" y="1097405"/>
                    <a:pt x="5969762" y="1027552"/>
                    <a:pt x="5969762" y="941385"/>
                  </a:cubicBezTo>
                  <a:lnTo>
                    <a:pt x="5969762" y="317321"/>
                  </a:lnTo>
                  <a:cubicBezTo>
                    <a:pt x="5969762" y="231154"/>
                    <a:pt x="5899909" y="161301"/>
                    <a:pt x="5813742" y="161301"/>
                  </a:cubicBezTo>
                  <a:close/>
                  <a:moveTo>
                    <a:pt x="194906" y="0"/>
                  </a:moveTo>
                  <a:lnTo>
                    <a:pt x="6023845" y="0"/>
                  </a:lnTo>
                  <a:cubicBezTo>
                    <a:pt x="6131489" y="0"/>
                    <a:pt x="6218751" y="87262"/>
                    <a:pt x="6218751" y="194906"/>
                  </a:cubicBezTo>
                  <a:lnTo>
                    <a:pt x="6218751" y="974507"/>
                  </a:lnTo>
                  <a:cubicBezTo>
                    <a:pt x="6218751" y="1082151"/>
                    <a:pt x="6131489" y="1169413"/>
                    <a:pt x="6023845" y="1169413"/>
                  </a:cubicBezTo>
                  <a:lnTo>
                    <a:pt x="194906" y="1169413"/>
                  </a:lnTo>
                  <a:cubicBezTo>
                    <a:pt x="87262" y="1169413"/>
                    <a:pt x="0" y="1082151"/>
                    <a:pt x="0" y="974507"/>
                  </a:cubicBezTo>
                  <a:lnTo>
                    <a:pt x="0" y="194906"/>
                  </a:lnTo>
                  <a:cubicBezTo>
                    <a:pt x="0" y="87262"/>
                    <a:pt x="87262" y="0"/>
                    <a:pt x="194906" y="0"/>
                  </a:cubicBezTo>
                  <a:close/>
                </a:path>
              </a:pathLst>
            </a:custGeom>
            <a:solidFill>
              <a:srgbClr val="9CB9EE">
                <a:alpha val="87000"/>
              </a:srgb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2771532" y="4724293"/>
              <a:ext cx="1308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ATTITUDE</a:t>
              </a:r>
              <a:endParaRPr lang="es-ES" b="1" dirty="0"/>
            </a:p>
          </p:txBody>
        </p:sp>
      </p:grpSp>
      <p:sp>
        <p:nvSpPr>
          <p:cNvPr id="38" name="Rectángulo redondeado 37"/>
          <p:cNvSpPr/>
          <p:nvPr/>
        </p:nvSpPr>
        <p:spPr>
          <a:xfrm>
            <a:off x="1467100" y="3060280"/>
            <a:ext cx="6218751" cy="1169413"/>
          </a:xfrm>
          <a:prstGeom prst="roundRect">
            <a:avLst/>
          </a:prstGeom>
          <a:solidFill>
            <a:srgbClr val="EED19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BLOQUE DE INTERPRETACIÓN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Obtención de actitud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APM Server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86589" y="1333500"/>
            <a:ext cx="3798190" cy="45952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: 0.01068707462400198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compass_variance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0.012088966555893421,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terrain_alt_variance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0.0013916895259171724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pPr algn="ctr"/>
            <a:r>
              <a:rPr lang="en-US" sz="1200" b="1" dirty="0">
                <a:solidFill>
                  <a:srgbClr val="D1282E"/>
                </a:solidFill>
                <a:latin typeface="Courier New"/>
                <a:cs typeface="Courier New"/>
              </a:rPr>
              <a:t>ATTITUDE {</a:t>
            </a:r>
            <a:r>
              <a:rPr lang="en-US" sz="1200" b="1" dirty="0" err="1">
                <a:solidFill>
                  <a:srgbClr val="D1282E"/>
                </a:solidFill>
                <a:latin typeface="Courier New"/>
                <a:cs typeface="Courier New"/>
              </a:rPr>
              <a:t>time_boot_ms</a:t>
            </a:r>
            <a:r>
              <a:rPr lang="en-US" sz="1200" b="1" dirty="0">
                <a:solidFill>
                  <a:srgbClr val="D1282E"/>
                </a:solidFill>
                <a:latin typeface="Courier New"/>
                <a:cs typeface="Courier New"/>
              </a:rPr>
              <a:t> : 480794, roll : -0.005003694910556078, pitch : 0.2430807501077652, yaw : -0.06844368577003479, </a:t>
            </a:r>
            <a:r>
              <a:rPr lang="en-US" sz="1200" b="1" dirty="0" err="1">
                <a:solidFill>
                  <a:srgbClr val="D1282E"/>
                </a:solidFill>
                <a:latin typeface="Courier New"/>
                <a:cs typeface="Courier New"/>
              </a:rPr>
              <a:t>rollspeed</a:t>
            </a:r>
            <a:r>
              <a:rPr lang="en-US" sz="1200" b="1" dirty="0">
                <a:solidFill>
                  <a:srgbClr val="D1282E"/>
                </a:solidFill>
                <a:latin typeface="Courier New"/>
                <a:cs typeface="Courier New"/>
              </a:rPr>
              <a:t> : -0.0010073177982121706, </a:t>
            </a:r>
            <a:r>
              <a:rPr lang="en-US" sz="1200" b="1" dirty="0" err="1">
                <a:solidFill>
                  <a:srgbClr val="D1282E"/>
                </a:solidFill>
                <a:latin typeface="Courier New"/>
                <a:cs typeface="Courier New"/>
              </a:rPr>
              <a:t>pitchspeed</a:t>
            </a:r>
            <a:r>
              <a:rPr lang="en-US" sz="1200" b="1" dirty="0">
                <a:solidFill>
                  <a:srgbClr val="D1282E"/>
                </a:solidFill>
                <a:latin typeface="Courier New"/>
                <a:cs typeface="Courier New"/>
              </a:rPr>
              <a:t> : -0.0008516315137967467, </a:t>
            </a:r>
            <a:r>
              <a:rPr lang="en-US" sz="1200" b="1" dirty="0" err="1">
                <a:solidFill>
                  <a:srgbClr val="D1282E"/>
                </a:solidFill>
                <a:latin typeface="Courier New"/>
                <a:cs typeface="Courier New"/>
              </a:rPr>
              <a:t>yawspeed</a:t>
            </a:r>
            <a:r>
              <a:rPr lang="en-US" sz="1200" b="1" dirty="0">
                <a:solidFill>
                  <a:srgbClr val="D1282E"/>
                </a:solidFill>
                <a:latin typeface="Courier New"/>
                <a:cs typeface="Courier New"/>
              </a:rPr>
              <a:t> : -0.0006909647490829229}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RAW_IMU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time_usec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481034000,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xacc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244,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yacc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0,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zacc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-968,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xgyro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ygyro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zgyro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xmag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335,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ymag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60,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zmag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-452}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SCALED_IMU2 {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time_boot_ms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481034,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xacc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244,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yacc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0,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zacc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-968,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xgyro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ygyro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zgyro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xmag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335,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ymag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60,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zmag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-452}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SCALED_PRESSURE {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time_boot_ms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481034,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press_abs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945.0154418945312,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press_diff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0.036249998956918716, temperature : 2600}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SYS_STATUS {</a:t>
            </a:r>
            <a:r>
              <a:rPr lang="en-US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onboard_control_sensors_present</a:t>
            </a:r>
            <a:endParaRPr lang="es-ES" sz="1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4602584" y="1333500"/>
            <a:ext cx="3634880" cy="45952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Pose3DData</a:t>
            </a:r>
            <a:endParaRPr lang="es-E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s-ES" sz="1200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{</a:t>
            </a:r>
            <a:endParaRPr lang="es-E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x;  /* x 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coord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*/</a:t>
            </a:r>
          </a:p>
          <a:p>
            <a:r>
              <a:rPr lang="es-ES_trad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s-ES_trad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es-ES_tradnl" sz="1200" dirty="0">
                <a:solidFill>
                  <a:schemeClr val="tx1"/>
                </a:solidFill>
                <a:latin typeface="Courier New"/>
                <a:cs typeface="Courier New"/>
              </a:rPr>
              <a:t> y;  /* y </a:t>
            </a:r>
            <a:r>
              <a:rPr lang="es-ES_tradnl" sz="1200" dirty="0" err="1">
                <a:solidFill>
                  <a:schemeClr val="tx1"/>
                </a:solidFill>
                <a:latin typeface="Courier New"/>
                <a:cs typeface="Courier New"/>
              </a:rPr>
              <a:t>coord</a:t>
            </a:r>
            <a:r>
              <a:rPr lang="es-ES_tradnl" sz="1200" dirty="0">
                <a:solidFill>
                  <a:schemeClr val="tx1"/>
                </a:solidFill>
                <a:latin typeface="Courier New"/>
                <a:cs typeface="Courier New"/>
              </a:rPr>
              <a:t> */</a:t>
            </a:r>
          </a:p>
          <a:p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z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;  /* 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z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coord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*/</a:t>
            </a:r>
          </a:p>
          <a:p>
            <a:r>
              <a:rPr lang="ro-RO" sz="1200" dirty="0">
                <a:solidFill>
                  <a:schemeClr val="tx1"/>
                </a:solidFill>
                <a:latin typeface="Courier New"/>
                <a:cs typeface="Courier New"/>
              </a:rPr>
              <a:t>  	float h;  /* */</a:t>
            </a: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q0; /* 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qw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*/</a:t>
            </a: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q1; /* 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qx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*/</a:t>
            </a: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q2; /* 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qy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*/</a:t>
            </a: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q3; /* 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qz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*/</a:t>
            </a:r>
          </a:p>
          <a:p>
            <a:r>
              <a:rPr lang="es-ES" sz="1200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}</a:t>
            </a:r>
            <a:r>
              <a:rPr lang="es-ES" sz="1200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endParaRPr lang="es-ES" sz="1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786589" y="1333500"/>
            <a:ext cx="8072482" cy="4667250"/>
            <a:chOff x="639763" y="1333500"/>
            <a:chExt cx="8072482" cy="4667250"/>
          </a:xfrm>
        </p:grpSpPr>
        <p:sp>
          <p:nvSpPr>
            <p:cNvPr id="44" name="Rectángulo 43"/>
            <p:cNvSpPr/>
            <p:nvPr/>
          </p:nvSpPr>
          <p:spPr>
            <a:xfrm>
              <a:off x="639763" y="1333500"/>
              <a:ext cx="8072482" cy="4667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/>
                  <a:cs typeface="Courier New"/>
                </a:rPr>
                <a:t>def</a:t>
              </a:r>
              <a:r>
                <a:rPr lang="en-US" sz="1200" b="1" dirty="0">
                  <a:solidFill>
                    <a:schemeClr val="tx1"/>
                  </a:solidFill>
                  <a:latin typeface="Courier New"/>
                  <a:cs typeface="Courier New"/>
                </a:rPr>
                <a:t> </a:t>
              </a:r>
              <a:r>
                <a:rPr lang="en-US" sz="1200" b="1" dirty="0" err="1">
                  <a:solidFill>
                    <a:schemeClr val="tx1"/>
                  </a:solidFill>
                  <a:latin typeface="Courier New"/>
                  <a:cs typeface="Courier New"/>
                </a:rPr>
                <a:t>mavMsgHandler</a:t>
              </a:r>
              <a:r>
                <a:rPr lang="en-US" sz="1200" b="1" dirty="0">
                  <a:solidFill>
                    <a:schemeClr val="tx1"/>
                  </a:solidFill>
                  <a:latin typeface="Courier New"/>
                  <a:cs typeface="Courier New"/>
                </a:rPr>
                <a:t>(self, m):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"""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Funtion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who handle the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mavLink's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messages received and refresh the attitude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: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param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m: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mavLink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Connector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:return: none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"""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while True: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msg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=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m.recv_msg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()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# send heartbeats to autopilot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if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time.time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() -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self.lastSentHeartbeat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&gt; 1.0: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   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self.master.mav.heartbeat_send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(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mavlink.MAV_TYPE_GCS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mavlink.MAV_AUTOPILOT_INVALID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, 0, 0, 0)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   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self.lastSentHeartbeat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=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time.time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()</a:t>
              </a:r>
            </a:p>
            <a:p>
              <a:endParaRPr lang="en-US" sz="1200" dirty="0">
                <a:solidFill>
                  <a:schemeClr val="tx1"/>
                </a:solidFill>
                <a:latin typeface="Courier New"/>
                <a:cs typeface="Courier New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    # refresh the attitude</a:t>
              </a:r>
            </a:p>
            <a:p>
              <a:r>
                <a:rPr lang="en-US" sz="1200" b="1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    </a:t>
              </a:r>
              <a:r>
                <a:rPr lang="en-US" sz="1200" b="1" dirty="0">
                  <a:solidFill>
                    <a:srgbClr val="000000"/>
                  </a:solidFill>
                  <a:latin typeface="Courier New"/>
                  <a:cs typeface="Courier New"/>
                </a:rPr>
                <a:t>self.refreshAPMPose3D()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   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self.refreshAPMnavdata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()</a:t>
              </a:r>
            </a:p>
            <a:p>
              <a:endParaRPr lang="en-US" sz="1200" dirty="0">
                <a:solidFill>
                  <a:schemeClr val="tx1"/>
                </a:solidFill>
                <a:latin typeface="Courier New"/>
                <a:cs typeface="Courier New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elif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msg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is None or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msg.get_type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() == "BAD_DATA":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   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time.sleep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(0.01)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    continue</a:t>
              </a:r>
              <a:endParaRPr lang="es-ES" sz="12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grpSp>
          <p:nvGrpSpPr>
            <p:cNvPr id="4" name="Agrupar 3"/>
            <p:cNvGrpSpPr/>
            <p:nvPr/>
          </p:nvGrpSpPr>
          <p:grpSpPr>
            <a:xfrm>
              <a:off x="6491490" y="3857396"/>
              <a:ext cx="2167343" cy="2097541"/>
              <a:chOff x="7067541" y="2720614"/>
              <a:chExt cx="864096" cy="864096"/>
            </a:xfrm>
          </p:grpSpPr>
          <p:sp>
            <p:nvSpPr>
              <p:cNvPr id="45" name="Elipse 44"/>
              <p:cNvSpPr/>
              <p:nvPr/>
            </p:nvSpPr>
            <p:spPr>
              <a:xfrm>
                <a:off x="7067541" y="2720614"/>
                <a:ext cx="864096" cy="864096"/>
              </a:xfrm>
              <a:prstGeom prst="ellipse">
                <a:avLst/>
              </a:prstGeom>
              <a:noFill/>
              <a:ln w="53975">
                <a:solidFill>
                  <a:schemeClr val="tx1">
                    <a:alpha val="78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b="1" dirty="0" err="1">
                    <a:solidFill>
                      <a:schemeClr val="tx1"/>
                    </a:solidFill>
                    <a:latin typeface="Courier New"/>
                    <a:cs typeface="Courier New"/>
                  </a:rPr>
                  <a:t>mavMsgHandler</a:t>
                </a:r>
                <a:endParaRPr lang="es-ES" dirty="0"/>
              </a:p>
            </p:txBody>
          </p:sp>
          <p:cxnSp>
            <p:nvCxnSpPr>
              <p:cNvPr id="46" name="Conector recto de flecha 45"/>
              <p:cNvCxnSpPr>
                <a:stCxn id="45" idx="0"/>
              </p:cNvCxnSpPr>
              <p:nvPr/>
            </p:nvCxnSpPr>
            <p:spPr>
              <a:xfrm flipH="1">
                <a:off x="7369975" y="2720614"/>
                <a:ext cx="129614" cy="0"/>
              </a:xfrm>
              <a:prstGeom prst="straightConnector1">
                <a:avLst/>
              </a:prstGeom>
              <a:ln w="53975">
                <a:solidFill>
                  <a:schemeClr val="tx1">
                    <a:alpha val="78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Rectángulo 42"/>
          <p:cNvSpPr/>
          <p:nvPr/>
        </p:nvSpPr>
        <p:spPr>
          <a:xfrm>
            <a:off x="786589" y="1333500"/>
            <a:ext cx="8072482" cy="4667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/>
                <a:cs typeface="Courier New"/>
              </a:rPr>
              <a:t>def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 refreshAPMPose3D(self):</a:t>
            </a:r>
          </a:p>
          <a:p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if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'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ATTITUDE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' not in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self.master.messages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self.attitudeStatus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1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q=[0,0,0,0]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else: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attitude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self.master.messages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['ATTITUDE']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	  yaw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getattr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attitude,"yaw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pitch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getattr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attitude,"pitch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") * -1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roll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getattr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attitude,"roll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")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q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quaternion.Quaternion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([roll, pitch, yaw]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	 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…</a:t>
            </a:r>
          </a:p>
          <a:p>
            <a:r>
              <a:rPr lang="es-ES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…</a:t>
            </a:r>
          </a:p>
          <a:p>
            <a:pPr lvl="1"/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	  data = jderobot.Pose3DData</a:t>
            </a:r>
          </a:p>
          <a:p>
            <a:pPr lvl="1"/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</a:t>
            </a:r>
            <a:r>
              <a:rPr lang="nl-NL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data.x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= latitude</a:t>
            </a:r>
          </a:p>
          <a:p>
            <a:pPr lvl="1"/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</a:t>
            </a:r>
            <a:r>
              <a:rPr lang="nl-NL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data.y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= longitude</a:t>
            </a:r>
          </a:p>
          <a:p>
            <a:pPr lvl="1"/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</a:t>
            </a:r>
            <a:r>
              <a:rPr lang="nl-NL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data.z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nl-NL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altitude</a:t>
            </a:r>
            <a:endParaRPr lang="nl-NL" sz="1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1"/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</a:t>
            </a:r>
            <a:r>
              <a:rPr lang="nl-NL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data.h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nl-NL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altitude</a:t>
            </a:r>
            <a:endParaRPr lang="nl-NL" sz="1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1"/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data.q0 = q.__</a:t>
            </a:r>
            <a:r>
              <a:rPr lang="nl-NL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getitem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__(0)</a:t>
            </a:r>
          </a:p>
          <a:p>
            <a:pPr lvl="1"/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data.q1 = q.__</a:t>
            </a:r>
            <a:r>
              <a:rPr lang="nl-NL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getitem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__(1)</a:t>
            </a:r>
          </a:p>
          <a:p>
            <a:pPr lvl="1"/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data.q2 = q.__</a:t>
            </a:r>
            <a:r>
              <a:rPr lang="nl-NL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getitem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__(2)</a:t>
            </a:r>
          </a:p>
          <a:p>
            <a:pPr lvl="1"/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data.q3 = q.__</a:t>
            </a:r>
            <a:r>
              <a:rPr lang="nl-NL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getitem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__(3)</a:t>
            </a:r>
          </a:p>
          <a:p>
            <a:pPr lvl="1"/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self.pose3D.setPose3DData(data)</a:t>
            </a:r>
            <a:endParaRPr lang="es-ES" sz="1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299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mph" presetSubtype="0" repeatCount="2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6" presetClass="emph" presetSubtype="0" ac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6" presetClass="emph" presetSubtype="0" ac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38" grpId="0" animBg="1"/>
      <p:bldP spid="38" grpId="1" animBg="1"/>
      <p:bldP spid="3" grpId="0" animBg="1"/>
      <p:bldP spid="3" grpId="1" animBg="1"/>
      <p:bldP spid="3" grpId="2" animBg="1"/>
      <p:bldP spid="41" grpId="0" animBg="1"/>
      <p:bldP spid="41" grpId="1" animBg="1"/>
      <p:bldP spid="41" grpId="2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000" dirty="0" smtClean="0">
                <a:latin typeface="Gill Sans"/>
                <a:cs typeface="Gill Sans"/>
              </a:rPr>
              <a:t>INTRODUCCIÓN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redondeado 54"/>
          <p:cNvSpPr/>
          <p:nvPr/>
        </p:nvSpPr>
        <p:spPr>
          <a:xfrm>
            <a:off x="827584" y="1412776"/>
            <a:ext cx="7374749" cy="45159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64" name="Agrupar 63"/>
          <p:cNvGrpSpPr/>
          <p:nvPr/>
        </p:nvGrpSpPr>
        <p:grpSpPr>
          <a:xfrm>
            <a:off x="1454068" y="1794352"/>
            <a:ext cx="6218751" cy="1169413"/>
            <a:chOff x="1454068" y="3140968"/>
            <a:chExt cx="6218751" cy="1169413"/>
          </a:xfrm>
        </p:grpSpPr>
        <p:sp>
          <p:nvSpPr>
            <p:cNvPr id="65" name="Rectángulo redondeado 64"/>
            <p:cNvSpPr/>
            <p:nvPr/>
          </p:nvSpPr>
          <p:spPr>
            <a:xfrm>
              <a:off x="1454068" y="3140968"/>
              <a:ext cx="6218751" cy="1169413"/>
            </a:xfrm>
            <a:prstGeom prst="roundRect">
              <a:avLst/>
            </a:prstGeom>
            <a:solidFill>
              <a:srgbClr val="9CEED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6" name="Agrupar 65"/>
            <p:cNvGrpSpPr/>
            <p:nvPr/>
          </p:nvGrpSpPr>
          <p:grpSpPr>
            <a:xfrm>
              <a:off x="6376919" y="3356992"/>
              <a:ext cx="864096" cy="864096"/>
              <a:chOff x="6716887" y="4335291"/>
              <a:chExt cx="1440160" cy="1512168"/>
            </a:xfrm>
          </p:grpSpPr>
          <p:sp>
            <p:nvSpPr>
              <p:cNvPr id="76" name="Elipse 75"/>
              <p:cNvSpPr/>
              <p:nvPr/>
            </p:nvSpPr>
            <p:spPr>
              <a:xfrm>
                <a:off x="6716887" y="4335291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Pose3D</a:t>
                </a:r>
                <a:endParaRPr lang="es-ES" dirty="0"/>
              </a:p>
            </p:txBody>
          </p:sp>
          <p:cxnSp>
            <p:nvCxnSpPr>
              <p:cNvPr id="77" name="Conector recto de flecha 76"/>
              <p:cNvCxnSpPr>
                <a:stCxn id="76" idx="0"/>
              </p:cNvCxnSpPr>
              <p:nvPr/>
            </p:nvCxnSpPr>
            <p:spPr>
              <a:xfrm flipH="1">
                <a:off x="7220942" y="4335291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Agrupar 66"/>
            <p:cNvGrpSpPr/>
            <p:nvPr/>
          </p:nvGrpSpPr>
          <p:grpSpPr>
            <a:xfrm>
              <a:off x="1876519" y="3356992"/>
              <a:ext cx="864096" cy="864096"/>
              <a:chOff x="-362520" y="2324909"/>
              <a:chExt cx="1440158" cy="864096"/>
            </a:xfrm>
          </p:grpSpPr>
          <p:sp>
            <p:nvSpPr>
              <p:cNvPr id="74" name="Elipse 73"/>
              <p:cNvSpPr/>
              <p:nvPr/>
            </p:nvSpPr>
            <p:spPr>
              <a:xfrm>
                <a:off x="-362520" y="2324909"/>
                <a:ext cx="1440158" cy="864096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Mission</a:t>
                </a:r>
                <a:endParaRPr lang="es-ES" dirty="0"/>
              </a:p>
            </p:txBody>
          </p:sp>
          <p:cxnSp>
            <p:nvCxnSpPr>
              <p:cNvPr id="75" name="Conector recto de flecha 74"/>
              <p:cNvCxnSpPr>
                <a:stCxn id="74" idx="0"/>
              </p:cNvCxnSpPr>
              <p:nvPr/>
            </p:nvCxnSpPr>
            <p:spPr>
              <a:xfrm flipH="1">
                <a:off x="141536" y="2324909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Agrupar 67"/>
            <p:cNvGrpSpPr/>
            <p:nvPr/>
          </p:nvGrpSpPr>
          <p:grpSpPr>
            <a:xfrm>
              <a:off x="3376652" y="3356992"/>
              <a:ext cx="864096" cy="864096"/>
              <a:chOff x="6012160" y="4365104"/>
              <a:chExt cx="1440160" cy="1512168"/>
            </a:xfrm>
          </p:grpSpPr>
          <p:sp>
            <p:nvSpPr>
              <p:cNvPr id="72" name="Elipse 71"/>
              <p:cNvSpPr/>
              <p:nvPr/>
            </p:nvSpPr>
            <p:spPr>
              <a:xfrm>
                <a:off x="6012160" y="4365104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NavData</a:t>
                </a:r>
                <a:endParaRPr lang="es-ES" dirty="0"/>
              </a:p>
            </p:txBody>
          </p:sp>
          <p:cxnSp>
            <p:nvCxnSpPr>
              <p:cNvPr id="73" name="Conector recto de flecha 72"/>
              <p:cNvCxnSpPr>
                <a:stCxn id="72" idx="0"/>
              </p:cNvCxnSpPr>
              <p:nvPr/>
            </p:nvCxnSpPr>
            <p:spPr>
              <a:xfrm flipH="1">
                <a:off x="6516216" y="4365104"/>
                <a:ext cx="216024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Agrupar 68"/>
            <p:cNvGrpSpPr/>
            <p:nvPr/>
          </p:nvGrpSpPr>
          <p:grpSpPr>
            <a:xfrm>
              <a:off x="4876785" y="3356992"/>
              <a:ext cx="864096" cy="864096"/>
              <a:chOff x="3957960" y="4082290"/>
              <a:chExt cx="1440160" cy="1512168"/>
            </a:xfrm>
          </p:grpSpPr>
          <p:sp>
            <p:nvSpPr>
              <p:cNvPr id="70" name="Elipse 69"/>
              <p:cNvSpPr/>
              <p:nvPr/>
            </p:nvSpPr>
            <p:spPr>
              <a:xfrm>
                <a:off x="3957960" y="4082290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Extra</a:t>
                </a:r>
                <a:endParaRPr lang="es-ES" dirty="0"/>
              </a:p>
            </p:txBody>
          </p:sp>
          <p:cxnSp>
            <p:nvCxnSpPr>
              <p:cNvPr id="71" name="Conector recto de flecha 70"/>
              <p:cNvCxnSpPr>
                <a:stCxn id="70" idx="0"/>
              </p:cNvCxnSpPr>
              <p:nvPr/>
            </p:nvCxnSpPr>
            <p:spPr>
              <a:xfrm flipH="1">
                <a:off x="4462017" y="4082290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Agrupar 77"/>
          <p:cNvGrpSpPr/>
          <p:nvPr/>
        </p:nvGrpSpPr>
        <p:grpSpPr>
          <a:xfrm>
            <a:off x="1482558" y="4326208"/>
            <a:ext cx="6218751" cy="1169413"/>
            <a:chOff x="1403648" y="3645024"/>
            <a:chExt cx="6218751" cy="1169413"/>
          </a:xfrm>
        </p:grpSpPr>
        <p:sp>
          <p:nvSpPr>
            <p:cNvPr id="79" name="Rectángulo redondeado 78"/>
            <p:cNvSpPr/>
            <p:nvPr/>
          </p:nvSpPr>
          <p:spPr>
            <a:xfrm>
              <a:off x="1403648" y="3645024"/>
              <a:ext cx="6218751" cy="1169413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0" name="Imagen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1478" y="3951638"/>
              <a:ext cx="2232248" cy="535740"/>
            </a:xfrm>
            <a:prstGeom prst="rect">
              <a:avLst/>
            </a:prstGeom>
          </p:spPr>
        </p:pic>
        <p:pic>
          <p:nvPicPr>
            <p:cNvPr id="81" name="Imagen 80"/>
            <p:cNvPicPr>
              <a:picLocks noChangeAspect="1"/>
            </p:cNvPicPr>
            <p:nvPr/>
          </p:nvPicPr>
          <p:blipFill rotWithShape="1">
            <a:blip r:embed="rId3"/>
            <a:srcRect l="10481" t="12361" r="7531" b="9899"/>
            <a:stretch/>
          </p:blipFill>
          <p:spPr>
            <a:xfrm>
              <a:off x="5664798" y="3861048"/>
              <a:ext cx="1483048" cy="821102"/>
            </a:xfrm>
            <a:prstGeom prst="rect">
              <a:avLst/>
            </a:prstGeom>
          </p:spPr>
        </p:pic>
      </p:grp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7" b="98047" l="10547" r="87109">
                        <a14:foregroundMark x1="23828" y1="88281" x2="23828" y2="88281"/>
                        <a14:foregroundMark x1="26758" y1="90625" x2="26758" y2="90625"/>
                        <a14:foregroundMark x1="36328" y1="92188" x2="36328" y2="92188"/>
                        <a14:foregroundMark x1="44141" y1="91016" x2="44141" y2="91016"/>
                        <a14:foregroundMark x1="52930" y1="91211" x2="52930" y2="91211"/>
                        <a14:foregroundMark x1="61328" y1="89453" x2="61328" y2="89453"/>
                        <a14:foregroundMark x1="69531" y1="91016" x2="69531" y2="91016"/>
                        <a14:foregroundMark x1="78711" y1="91992" x2="78711" y2="91992"/>
                        <a14:foregroundMark x1="41016" y1="64258" x2="41016" y2="64258"/>
                        <a14:foregroundMark x1="53906" y1="73438" x2="53906" y2="73438"/>
                        <a14:backgroundMark x1="47656" y1="35352" x2="47656" y2="35352"/>
                        <a14:backgroundMark x1="55664" y1="20117" x2="55664" y2="20117"/>
                        <a14:backgroundMark x1="46484" y1="47461" x2="46484" y2="47461"/>
                        <a14:backgroundMark x1="37695" y1="57422" x2="37695" y2="57422"/>
                        <a14:backgroundMark x1="34766" y1="68359" x2="34766" y2="68359"/>
                        <a14:backgroundMark x1="35156" y1="74609" x2="35156" y2="74609"/>
                        <a14:backgroundMark x1="17578" y1="53516" x2="17578" y2="53516"/>
                        <a14:backgroundMark x1="22070" y1="58594" x2="22070" y2="58594"/>
                        <a14:backgroundMark x1="34766" y1="71289" x2="34766" y2="71289"/>
                        <a14:backgroundMark x1="33203" y1="73633" x2="33203" y2="73633"/>
                        <a14:backgroundMark x1="38477" y1="89453" x2="38477" y2="89453"/>
                        <a14:backgroundMark x1="45898" y1="88086" x2="45898" y2="88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0748" y="1761053"/>
            <a:ext cx="642143" cy="642143"/>
          </a:xfrm>
          <a:prstGeom prst="rect">
            <a:avLst/>
          </a:prstGeom>
        </p:spPr>
      </p:pic>
      <p:sp>
        <p:nvSpPr>
          <p:cNvPr id="84" name="Rectángulo redondeado 70"/>
          <p:cNvSpPr/>
          <p:nvPr/>
        </p:nvSpPr>
        <p:spPr>
          <a:xfrm rot="10800000">
            <a:off x="1454068" y="1801372"/>
            <a:ext cx="6218751" cy="1169413"/>
          </a:xfrm>
          <a:custGeom>
            <a:avLst/>
            <a:gdLst/>
            <a:ahLst/>
            <a:cxnLst/>
            <a:rect l="l" t="t" r="r" b="b"/>
            <a:pathLst>
              <a:path w="6218751" h="1169413">
                <a:moveTo>
                  <a:pt x="5328592" y="72008"/>
                </a:moveTo>
                <a:cubicBezTo>
                  <a:pt x="5050210" y="72008"/>
                  <a:pt x="4824536" y="297682"/>
                  <a:pt x="4824536" y="576064"/>
                </a:cubicBezTo>
                <a:cubicBezTo>
                  <a:pt x="4824536" y="854446"/>
                  <a:pt x="5050210" y="1080120"/>
                  <a:pt x="5328592" y="1080120"/>
                </a:cubicBezTo>
                <a:cubicBezTo>
                  <a:pt x="5606974" y="1080120"/>
                  <a:pt x="5832648" y="854446"/>
                  <a:pt x="5832648" y="576064"/>
                </a:cubicBezTo>
                <a:cubicBezTo>
                  <a:pt x="5832648" y="297682"/>
                  <a:pt x="5606974" y="72008"/>
                  <a:pt x="5328592" y="72008"/>
                </a:cubicBezTo>
                <a:close/>
                <a:moveTo>
                  <a:pt x="194906" y="0"/>
                </a:moveTo>
                <a:lnTo>
                  <a:pt x="6023845" y="0"/>
                </a:lnTo>
                <a:cubicBezTo>
                  <a:pt x="6131489" y="0"/>
                  <a:pt x="6218751" y="87262"/>
                  <a:pt x="6218751" y="194906"/>
                </a:cubicBezTo>
                <a:lnTo>
                  <a:pt x="6218751" y="974507"/>
                </a:lnTo>
                <a:cubicBezTo>
                  <a:pt x="6218751" y="1082151"/>
                  <a:pt x="6131489" y="1169413"/>
                  <a:pt x="6023845" y="1169413"/>
                </a:cubicBezTo>
                <a:lnTo>
                  <a:pt x="194906" y="1169413"/>
                </a:lnTo>
                <a:cubicBezTo>
                  <a:pt x="87262" y="1169413"/>
                  <a:pt x="0" y="1082151"/>
                  <a:pt x="0" y="974507"/>
                </a:cubicBezTo>
                <a:lnTo>
                  <a:pt x="0" y="194906"/>
                </a:lnTo>
                <a:cubicBezTo>
                  <a:pt x="0" y="87262"/>
                  <a:pt x="87262" y="0"/>
                  <a:pt x="194906" y="0"/>
                </a:cubicBezTo>
                <a:close/>
              </a:path>
            </a:pathLst>
          </a:custGeom>
          <a:solidFill>
            <a:srgbClr val="9CEED1">
              <a:alpha val="87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" name="Agrupar 6"/>
          <p:cNvGrpSpPr/>
          <p:nvPr/>
        </p:nvGrpSpPr>
        <p:grpSpPr>
          <a:xfrm>
            <a:off x="1482558" y="4326208"/>
            <a:ext cx="6218751" cy="1169413"/>
            <a:chOff x="1482558" y="4326208"/>
            <a:chExt cx="6218751" cy="1169413"/>
          </a:xfrm>
        </p:grpSpPr>
        <p:sp>
          <p:nvSpPr>
            <p:cNvPr id="85" name="Rectángulo redondeado 74"/>
            <p:cNvSpPr/>
            <p:nvPr/>
          </p:nvSpPr>
          <p:spPr>
            <a:xfrm>
              <a:off x="1482558" y="4326208"/>
              <a:ext cx="6218751" cy="1169413"/>
            </a:xfrm>
            <a:custGeom>
              <a:avLst/>
              <a:gdLst/>
              <a:ahLst/>
              <a:cxnLst/>
              <a:rect l="l" t="t" r="r" b="b"/>
              <a:pathLst>
                <a:path w="6218751" h="1169413">
                  <a:moveTo>
                    <a:pt x="4325582" y="161301"/>
                  </a:moveTo>
                  <a:cubicBezTo>
                    <a:pt x="4239415" y="161301"/>
                    <a:pt x="4169562" y="231154"/>
                    <a:pt x="4169562" y="317321"/>
                  </a:cubicBezTo>
                  <a:lnTo>
                    <a:pt x="4169562" y="941385"/>
                  </a:lnTo>
                  <a:cubicBezTo>
                    <a:pt x="4169562" y="1027552"/>
                    <a:pt x="4239415" y="1097405"/>
                    <a:pt x="4325582" y="1097405"/>
                  </a:cubicBezTo>
                  <a:lnTo>
                    <a:pt x="5813742" y="1097405"/>
                  </a:lnTo>
                  <a:cubicBezTo>
                    <a:pt x="5899909" y="1097405"/>
                    <a:pt x="5969762" y="1027552"/>
                    <a:pt x="5969762" y="941385"/>
                  </a:cubicBezTo>
                  <a:lnTo>
                    <a:pt x="5969762" y="317321"/>
                  </a:lnTo>
                  <a:cubicBezTo>
                    <a:pt x="5969762" y="231154"/>
                    <a:pt x="5899909" y="161301"/>
                    <a:pt x="5813742" y="161301"/>
                  </a:cubicBezTo>
                  <a:close/>
                  <a:moveTo>
                    <a:pt x="194906" y="0"/>
                  </a:moveTo>
                  <a:lnTo>
                    <a:pt x="6023845" y="0"/>
                  </a:lnTo>
                  <a:cubicBezTo>
                    <a:pt x="6131489" y="0"/>
                    <a:pt x="6218751" y="87262"/>
                    <a:pt x="6218751" y="194906"/>
                  </a:cubicBezTo>
                  <a:lnTo>
                    <a:pt x="6218751" y="974507"/>
                  </a:lnTo>
                  <a:cubicBezTo>
                    <a:pt x="6218751" y="1082151"/>
                    <a:pt x="6131489" y="1169413"/>
                    <a:pt x="6023845" y="1169413"/>
                  </a:cubicBezTo>
                  <a:lnTo>
                    <a:pt x="194906" y="1169413"/>
                  </a:lnTo>
                  <a:cubicBezTo>
                    <a:pt x="87262" y="1169413"/>
                    <a:pt x="0" y="1082151"/>
                    <a:pt x="0" y="974507"/>
                  </a:cubicBezTo>
                  <a:lnTo>
                    <a:pt x="0" y="194906"/>
                  </a:lnTo>
                  <a:cubicBezTo>
                    <a:pt x="0" y="87262"/>
                    <a:pt x="87262" y="0"/>
                    <a:pt x="194906" y="0"/>
                  </a:cubicBezTo>
                  <a:close/>
                </a:path>
              </a:pathLst>
            </a:custGeom>
            <a:solidFill>
              <a:srgbClr val="9CB9EE">
                <a:alpha val="87000"/>
              </a:srgb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2401700" y="4906304"/>
              <a:ext cx="2249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MISSION_ITEM x N</a:t>
              </a:r>
              <a:endParaRPr lang="es-ES" b="1" dirty="0"/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2401700" y="4554374"/>
              <a:ext cx="2403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MISSION_REQUEST</a:t>
              </a:r>
              <a:endParaRPr lang="es-ES" b="1" dirty="0"/>
            </a:p>
          </p:txBody>
        </p:sp>
      </p:grpSp>
      <p:sp>
        <p:nvSpPr>
          <p:cNvPr id="38" name="Rectángulo redondeado 37"/>
          <p:cNvSpPr/>
          <p:nvPr/>
        </p:nvSpPr>
        <p:spPr>
          <a:xfrm>
            <a:off x="1467100" y="3060280"/>
            <a:ext cx="6218751" cy="1169413"/>
          </a:xfrm>
          <a:prstGeom prst="roundRect">
            <a:avLst/>
          </a:prstGeom>
          <a:solidFill>
            <a:srgbClr val="EED19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BLOQUE DE INTERPRETACIÓN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Envío de 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misión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APM Server</a:t>
            </a:r>
          </a:p>
        </p:txBody>
      </p:sp>
      <p:sp>
        <p:nvSpPr>
          <p:cNvPr id="40" name="Rectángulo 39"/>
          <p:cNvSpPr/>
          <p:nvPr/>
        </p:nvSpPr>
        <p:spPr>
          <a:xfrm>
            <a:off x="786589" y="1333500"/>
            <a:ext cx="3798190" cy="45952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Pose3DData 1{</a:t>
            </a:r>
            <a:endParaRPr lang="es-E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x =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40.33012008666992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; </a:t>
            </a:r>
          </a:p>
          <a:p>
            <a:r>
              <a:rPr lang="es-ES_trad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s-ES_trad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es-ES_tradnl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s-ES_trad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y = 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3.80019211769104</a:t>
            </a:r>
            <a:r>
              <a:rPr lang="es-ES_trad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;  </a:t>
            </a:r>
            <a:endParaRPr lang="es-ES_tradnl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l-NL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z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40.0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;  </a:t>
            </a:r>
            <a:endParaRPr lang="nl-NL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ro-RO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ro-RO" sz="1200" dirty="0">
                <a:solidFill>
                  <a:schemeClr val="tx1"/>
                </a:solidFill>
                <a:latin typeface="Courier New"/>
                <a:cs typeface="Courier New"/>
              </a:rPr>
              <a:t>	float h; </a:t>
            </a:r>
            <a:endParaRPr lang="ro-RO" sz="1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q0; </a:t>
            </a: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q1; </a:t>
            </a: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q2</a:t>
            </a:r>
            <a:r>
              <a:rPr lang="fr-FR" sz="1200" dirty="0" smtClean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q3</a:t>
            </a:r>
            <a:r>
              <a:rPr lang="fr-FR" sz="1200" dirty="0" smtClean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};</a:t>
            </a:r>
          </a:p>
          <a:p>
            <a:r>
              <a:rPr lang="es-ES" sz="1200" dirty="0">
                <a:solidFill>
                  <a:schemeClr val="tx1"/>
                </a:solidFill>
                <a:latin typeface="Courier New"/>
                <a:cs typeface="Courier New"/>
              </a:rPr>
              <a:t>Pose3DData 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2{</a:t>
            </a:r>
            <a:endParaRPr lang="es-E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x =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40.33012008666992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; </a:t>
            </a:r>
          </a:p>
          <a:p>
            <a:r>
              <a:rPr lang="es-ES_trad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s-ES_trad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es-ES_tradnl" sz="1200" dirty="0">
                <a:solidFill>
                  <a:schemeClr val="tx1"/>
                </a:solidFill>
                <a:latin typeface="Courier New"/>
                <a:cs typeface="Courier New"/>
              </a:rPr>
              <a:t> y =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-3.80019211769104</a:t>
            </a:r>
            <a:r>
              <a:rPr lang="es-ES_tradnl" sz="1200" dirty="0">
                <a:solidFill>
                  <a:schemeClr val="tx1"/>
                </a:solidFill>
                <a:latin typeface="Courier New"/>
                <a:cs typeface="Courier New"/>
              </a:rPr>
              <a:t>;  </a:t>
            </a:r>
          </a:p>
          <a:p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z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40.0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;  </a:t>
            </a:r>
          </a:p>
          <a:p>
            <a:r>
              <a:rPr lang="ro-RO" sz="1200" dirty="0">
                <a:solidFill>
                  <a:schemeClr val="tx1"/>
                </a:solidFill>
                <a:latin typeface="Courier New"/>
                <a:cs typeface="Courier New"/>
              </a:rPr>
              <a:t>	float h; </a:t>
            </a:r>
            <a:endParaRPr lang="ro-RO" sz="1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q0; </a:t>
            </a:r>
            <a:endParaRPr lang="fr-FR" sz="1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q1; </a:t>
            </a:r>
            <a:endParaRPr lang="fr-FR" sz="1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q2; </a:t>
            </a:r>
            <a:endParaRPr lang="fr-FR" sz="1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fr-FR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fr-FR" sz="1200" dirty="0">
                <a:solidFill>
                  <a:schemeClr val="tx1"/>
                </a:solidFill>
                <a:latin typeface="Courier New"/>
                <a:cs typeface="Courier New"/>
              </a:rPr>
              <a:t> q3; </a:t>
            </a:r>
          </a:p>
          <a:p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</a:t>
            </a:r>
            <a:r>
              <a:rPr lang="es-ES" sz="1200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es-ES" sz="1200" dirty="0">
                <a:solidFill>
                  <a:schemeClr val="tx1"/>
                </a:solidFill>
                <a:latin typeface="Courier New"/>
                <a:cs typeface="Courier New"/>
              </a:rPr>
              <a:t>Pose3DData 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3{</a:t>
            </a:r>
            <a:endParaRPr lang="es-E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x =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40.33172607421875</a:t>
            </a:r>
            <a:r>
              <a:rPr lang="nl-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; </a:t>
            </a:r>
            <a:endParaRPr lang="nl-NL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s-ES_trad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s-ES_trad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es-ES_tradnl" sz="1200" dirty="0">
                <a:solidFill>
                  <a:schemeClr val="tx1"/>
                </a:solidFill>
                <a:latin typeface="Courier New"/>
                <a:cs typeface="Courier New"/>
              </a:rPr>
              <a:t> y = 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3.7949461936950684</a:t>
            </a:r>
            <a:r>
              <a:rPr lang="es-ES_tradnl" sz="1200" dirty="0" smtClean="0">
                <a:solidFill>
                  <a:schemeClr val="tx1"/>
                </a:solidFill>
                <a:latin typeface="Courier New"/>
                <a:cs typeface="Courier New"/>
              </a:rPr>
              <a:t>;  </a:t>
            </a:r>
            <a:endParaRPr lang="nl-NL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s-ES" sz="1200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float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l-NL" sz="1200" dirty="0" err="1">
                <a:solidFill>
                  <a:schemeClr val="tx1"/>
                </a:solidFill>
                <a:latin typeface="Courier New"/>
                <a:cs typeface="Courier New"/>
              </a:rPr>
              <a:t>z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40.0</a:t>
            </a:r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; </a:t>
            </a:r>
            <a:endParaRPr lang="nl-NL" sz="1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nl-NL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…</a:t>
            </a:r>
            <a:endParaRPr lang="es-ES" sz="12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4596649" y="1333500"/>
            <a:ext cx="3652684" cy="45952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r>
              <a:rPr lang="en-US" sz="1200" dirty="0" smtClean="0">
                <a:solidFill>
                  <a:srgbClr val="7A7A7A"/>
                </a:solidFill>
                <a:latin typeface="Courier New"/>
                <a:cs typeface="Courier New"/>
              </a:rPr>
              <a:t>MISSION_REQUEST </a:t>
            </a:r>
            <a:r>
              <a:rPr lang="en-US" sz="1200" dirty="0">
                <a:solidFill>
                  <a:srgbClr val="7A7A7A"/>
                </a:solidFill>
                <a:latin typeface="Courier New"/>
                <a:cs typeface="Courier New"/>
              </a:rPr>
              <a:t>{</a:t>
            </a:r>
            <a:r>
              <a:rPr lang="en-US" sz="1200" dirty="0" err="1">
                <a:solidFill>
                  <a:srgbClr val="7A7A7A"/>
                </a:solidFill>
                <a:latin typeface="Courier New"/>
                <a:cs typeface="Courier New"/>
              </a:rPr>
              <a:t>target_system</a:t>
            </a:r>
            <a:r>
              <a:rPr lang="en-US" sz="1200" dirty="0">
                <a:solidFill>
                  <a:srgbClr val="7A7A7A"/>
                </a:solidFill>
                <a:latin typeface="Courier New"/>
                <a:cs typeface="Courier New"/>
              </a:rPr>
              <a:t> : 0, </a:t>
            </a:r>
            <a:r>
              <a:rPr lang="en-US" sz="1200" dirty="0" err="1">
                <a:solidFill>
                  <a:srgbClr val="7A7A7A"/>
                </a:solidFill>
                <a:latin typeface="Courier New"/>
                <a:cs typeface="Courier New"/>
              </a:rPr>
              <a:t>target_component</a:t>
            </a:r>
            <a:r>
              <a:rPr lang="en-US" sz="1200" dirty="0">
                <a:solidFill>
                  <a:srgbClr val="7A7A7A"/>
                </a:solidFill>
                <a:latin typeface="Courier New"/>
                <a:cs typeface="Courier New"/>
              </a:rPr>
              <a:t> : 0, </a:t>
            </a:r>
            <a:r>
              <a:rPr lang="en-US" sz="1200" dirty="0" err="1">
                <a:solidFill>
                  <a:srgbClr val="7A7A7A"/>
                </a:solidFill>
                <a:latin typeface="Courier New"/>
                <a:cs typeface="Courier New"/>
              </a:rPr>
              <a:t>seq</a:t>
            </a:r>
            <a:r>
              <a:rPr lang="en-US" sz="1200" dirty="0">
                <a:solidFill>
                  <a:srgbClr val="7A7A7A"/>
                </a:solidFill>
                <a:latin typeface="Courier New"/>
                <a:cs typeface="Courier New"/>
              </a:rPr>
              <a:t> : 0}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MISSION_ITEM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target_system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target_component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seq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0, frame : 3, command : 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22,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current : 0,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autocontinue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0, param1 : 0,  param2 : 10, param3 : 0, param4 : 0, x : 40.33012008666992, y : -3.80019211769104, z : 40.0}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MISSION_REQUEST {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target_system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: 0,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target_component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: 0,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seq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: 1}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MISSION_ITEM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target_system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target_component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seq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frame : 3, command : 16, current : 0,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autocontinue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0, param1 : 0, param2 : 10, param3 : 0, param4 : 0, x : 40.33172607421875, y : -3.8012564182281494, z : 40.0}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MISSION_ITEM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target_system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target_component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1,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seq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2,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frame : 3, command : 16, current : 0,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autocontinue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: 0, param1 : 0, param2 : 10, param3 : 0, param4 : 0, x : 40.33156204223633, y : -3.7949461936950684, z : 40.0}</a:t>
            </a:r>
            <a:endParaRPr lang="es-ES" sz="1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grpSp>
        <p:nvGrpSpPr>
          <p:cNvPr id="43" name="Agrupar 42"/>
          <p:cNvGrpSpPr/>
          <p:nvPr/>
        </p:nvGrpSpPr>
        <p:grpSpPr>
          <a:xfrm>
            <a:off x="786589" y="1333500"/>
            <a:ext cx="7872244" cy="4667250"/>
            <a:chOff x="639763" y="1333500"/>
            <a:chExt cx="8072482" cy="4667250"/>
          </a:xfrm>
        </p:grpSpPr>
        <p:sp>
          <p:nvSpPr>
            <p:cNvPr id="44" name="Rectángulo 43"/>
            <p:cNvSpPr/>
            <p:nvPr/>
          </p:nvSpPr>
          <p:spPr>
            <a:xfrm>
              <a:off x="639763" y="1333500"/>
              <a:ext cx="8072482" cy="4667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</a:t>
              </a:r>
              <a:r>
                <a:rPr lang="en-US" sz="1200" b="1" dirty="0">
                  <a:solidFill>
                    <a:schemeClr val="tx1"/>
                  </a:solidFill>
                  <a:latin typeface="Courier New"/>
                  <a:cs typeface="Courier New"/>
                </a:rPr>
                <a:t> </a:t>
              </a:r>
              <a:r>
                <a:rPr lang="en-US" sz="1200" b="1" dirty="0" err="1">
                  <a:solidFill>
                    <a:schemeClr val="tx1"/>
                  </a:solidFill>
                  <a:latin typeface="Courier New"/>
                  <a:cs typeface="Courier New"/>
                </a:rPr>
                <a:t>def</a:t>
              </a:r>
              <a:r>
                <a:rPr lang="en-US" sz="1200" b="1" dirty="0">
                  <a:solidFill>
                    <a:schemeClr val="tx1"/>
                  </a:solidFill>
                  <a:latin typeface="Courier New"/>
                  <a:cs typeface="Courier New"/>
                </a:rPr>
                <a:t> </a:t>
              </a:r>
              <a:r>
                <a:rPr lang="en-US" sz="1200" b="1" dirty="0" err="1">
                  <a:solidFill>
                    <a:schemeClr val="tx1"/>
                  </a:solidFill>
                  <a:latin typeface="Courier New"/>
                  <a:cs typeface="Courier New"/>
                </a:rPr>
                <a:t>missionListener</a:t>
              </a:r>
              <a:r>
                <a:rPr lang="en-US" sz="1200" b="1" dirty="0">
                  <a:solidFill>
                    <a:schemeClr val="tx1"/>
                  </a:solidFill>
                  <a:latin typeface="Courier New"/>
                  <a:cs typeface="Courier New"/>
                </a:rPr>
                <a:t>(self):</a:t>
              </a:r>
            </a:p>
            <a:p>
              <a:r>
                <a:rPr lang="en-US" sz="1200" b="1" dirty="0">
                  <a:solidFill>
                    <a:schemeClr val="tx1"/>
                  </a:solidFill>
                  <a:latin typeface="Courier New"/>
                  <a:cs typeface="Courier New"/>
                </a:rPr>
                <a:t>        '''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Function who listen to a new mission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revieved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from Ice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MissionChannel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thread and send it to APM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:return: None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'''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while True: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if not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self.mission.is_empty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():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   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self.lastMission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=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self.mission</a:t>
              </a:r>
              <a:endParaRPr lang="en-US" sz="1200" dirty="0">
                <a:solidFill>
                  <a:schemeClr val="tx1"/>
                </a:solidFill>
                <a:latin typeface="Courier New"/>
                <a:cs typeface="Courier New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   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self.setMission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(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self.mission.getMissionData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())</a:t>
              </a:r>
            </a:p>
            <a:p>
              <a:endParaRPr lang="en-US" sz="1200" dirty="0">
                <a:solidFill>
                  <a:schemeClr val="tx1"/>
                </a:solidFill>
                <a:latin typeface="Courier New"/>
                <a:cs typeface="Courier New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            </a:t>
              </a:r>
              <a:r>
                <a:rPr lang="en-US" sz="1200" dirty="0" err="1">
                  <a:solidFill>
                    <a:schemeClr val="tx1"/>
                  </a:solidFill>
                  <a:latin typeface="Courier New"/>
                  <a:cs typeface="Courier New"/>
                </a:rPr>
                <a:t>time.sleep</a:t>
              </a:r>
              <a:r>
                <a:rPr lang="en-US" sz="1200" dirty="0">
                  <a:solidFill>
                    <a:schemeClr val="tx1"/>
                  </a:solidFill>
                  <a:latin typeface="Courier New"/>
                  <a:cs typeface="Courier New"/>
                </a:rPr>
                <a:t>(1)</a:t>
              </a:r>
              <a:endParaRPr lang="es-ES" sz="12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grpSp>
          <p:nvGrpSpPr>
            <p:cNvPr id="45" name="Agrupar 44"/>
            <p:cNvGrpSpPr/>
            <p:nvPr/>
          </p:nvGrpSpPr>
          <p:grpSpPr>
            <a:xfrm>
              <a:off x="6491490" y="3857396"/>
              <a:ext cx="2167343" cy="2097541"/>
              <a:chOff x="7067541" y="2720614"/>
              <a:chExt cx="864096" cy="864096"/>
            </a:xfrm>
          </p:grpSpPr>
          <p:sp>
            <p:nvSpPr>
              <p:cNvPr id="46" name="Elipse 45"/>
              <p:cNvSpPr/>
              <p:nvPr/>
            </p:nvSpPr>
            <p:spPr>
              <a:xfrm>
                <a:off x="7067541" y="2720614"/>
                <a:ext cx="864096" cy="864096"/>
              </a:xfrm>
              <a:prstGeom prst="ellipse">
                <a:avLst/>
              </a:prstGeom>
              <a:noFill/>
              <a:ln w="53975">
                <a:solidFill>
                  <a:schemeClr val="tx1">
                    <a:alpha val="78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b="1" dirty="0" err="1">
                    <a:solidFill>
                      <a:schemeClr val="tx1"/>
                    </a:solidFill>
                    <a:latin typeface="Courier New"/>
                    <a:cs typeface="Courier New"/>
                  </a:rPr>
                  <a:t>missionListener</a:t>
                </a:r>
                <a:endParaRPr lang="es-ES" dirty="0"/>
              </a:p>
            </p:txBody>
          </p:sp>
          <p:cxnSp>
            <p:nvCxnSpPr>
              <p:cNvPr id="47" name="Conector recto de flecha 46"/>
              <p:cNvCxnSpPr>
                <a:stCxn id="46" idx="0"/>
              </p:cNvCxnSpPr>
              <p:nvPr/>
            </p:nvCxnSpPr>
            <p:spPr>
              <a:xfrm flipH="1">
                <a:off x="7369975" y="2720614"/>
                <a:ext cx="129614" cy="0"/>
              </a:xfrm>
              <a:prstGeom prst="straightConnector1">
                <a:avLst/>
              </a:prstGeom>
              <a:ln w="53975">
                <a:solidFill>
                  <a:schemeClr val="tx1">
                    <a:alpha val="78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Rectángulo 41"/>
          <p:cNvSpPr/>
          <p:nvPr/>
        </p:nvSpPr>
        <p:spPr>
          <a:xfrm>
            <a:off x="786589" y="1333500"/>
            <a:ext cx="7872244" cy="4667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r>
              <a:rPr lang="en-US" sz="700" b="1" dirty="0" err="1">
                <a:solidFill>
                  <a:schemeClr val="tx1"/>
                </a:solidFill>
                <a:latin typeface="Courier New"/>
                <a:cs typeface="Courier New"/>
              </a:rPr>
              <a:t>def</a:t>
            </a:r>
            <a:r>
              <a:rPr lang="en-US" sz="700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700" b="1" dirty="0" err="1">
                <a:solidFill>
                  <a:schemeClr val="tx1"/>
                </a:solidFill>
                <a:latin typeface="Courier New"/>
                <a:cs typeface="Courier New"/>
              </a:rPr>
              <a:t>setMission</a:t>
            </a:r>
            <a:r>
              <a:rPr lang="en-US" sz="700" b="1" dirty="0">
                <a:solidFill>
                  <a:schemeClr val="tx1"/>
                </a:solidFill>
                <a:latin typeface="Courier New"/>
                <a:cs typeface="Courier New"/>
              </a:rPr>
              <a:t>(self, mission):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s-ES" sz="700" dirty="0" smtClean="0">
                <a:solidFill>
                  <a:schemeClr val="tx1"/>
                </a:solidFill>
                <a:latin typeface="Courier New"/>
                <a:cs typeface="Courier New"/>
              </a:rPr>
              <a:t>…</a:t>
            </a:r>
            <a:endParaRPr lang="en-US" sz="7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    if 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self.extra.takeOffDecision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):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= pose3Dwaypoints[seq-1]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toff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mavutil.mavlink.MAVLink_mission_item_message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self.master.target_system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self.master.target_component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seq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frame, 					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mavutil.mavlink.MAV_CMD_NAV_TAKEOFF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# 22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                                                   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	0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0, 0, radius, 0, 0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navData.x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navData.y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navData.h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s-ES" sz="700" dirty="0" smtClean="0">
                <a:solidFill>
                  <a:schemeClr val="tx1"/>
                </a:solidFill>
                <a:latin typeface="Courier New"/>
                <a:cs typeface="Courier New"/>
              </a:rPr>
              <a:t>	…</a:t>
            </a:r>
            <a:endParaRPr lang="en-US" sz="7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   if (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self.extra.landDecision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):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for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in range(N-1):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= pose3Dwaypoints[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wayPoint_tmp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=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mavutil.mavlink.MAVLink_mission_item_message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self.master.target_system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self.master.target_component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seq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frame, 				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mavutil.mavlink.MAV_CMD_NAV_WAYPOINT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0, 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0, 0, </a:t>
            </a:r>
            <a:endParaRPr lang="en-US" sz="7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				radius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0, 0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navData.x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navData.y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navData.h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wp.add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wayPoint_tmp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seq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+= 1</a:t>
            </a:r>
          </a:p>
          <a:p>
            <a:r>
              <a:rPr lang="es-ES" sz="700" dirty="0" smtClean="0">
                <a:solidFill>
                  <a:schemeClr val="tx1"/>
                </a:solidFill>
                <a:latin typeface="Courier New"/>
                <a:cs typeface="Courier New"/>
              </a:rPr>
              <a:t>    e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lse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: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for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in range(N):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= pose3Dwaypoints[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wayPoint_tmp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=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mavutil.mavlink.MAVLink_mission_item_message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self.master.target_system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frame, 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mavutil.mavlink.MAV_CMD_NAV_WAYPOINT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				0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0, 0, radius, 0, 0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navData.x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navData.y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navData.h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   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				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wp.add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wayPoint_tmp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seq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+= 1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   print(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wayPoint_tmp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    if 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self.extra.landDecision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):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= pose3Dwaypoints[N-1]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land =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mavutil.mavlink.MAVLink_mission_item_message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self.master.target_system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self.master.target_component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, frame, 					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mavutil.mavlink.MAV_CMD_NAV_LAND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# 21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                                                   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	0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0, 0, radius, 0, 0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navData.x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navData.y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navData.h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s-ES" sz="700" dirty="0" smtClean="0">
                <a:solidFill>
                  <a:schemeClr val="tx1"/>
                </a:solidFill>
                <a:latin typeface="Courier New"/>
                <a:cs typeface="Courier New"/>
              </a:rPr>
              <a:t>…</a:t>
            </a:r>
            <a:endParaRPr lang="en-US" sz="7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self.master.waypoint_clear_all_send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()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self.master.waypoint_count_send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wp.count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())</a:t>
            </a:r>
          </a:p>
          <a:p>
            <a:endParaRPr lang="en-US" sz="7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for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in range(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wp.count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()):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msg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self.master.recv_match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(type=['MISSION_REQUEST'], blocking=True)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           </a:t>
            </a:r>
            <a:r>
              <a:rPr lang="en-US" sz="7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self.master.mav.send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wp.wp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  <a:endParaRPr lang="en-US" sz="7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self.master.arducopter_arm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()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700" dirty="0" err="1">
                <a:solidFill>
                  <a:schemeClr val="tx1"/>
                </a:solidFill>
                <a:latin typeface="Courier New"/>
                <a:cs typeface="Courier New"/>
              </a:rPr>
              <a:t>self.master.set_mode_auto</a:t>
            </a:r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700" dirty="0" smtClean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s-ES" sz="700" dirty="0" smtClean="0">
                <a:solidFill>
                  <a:schemeClr val="tx1"/>
                </a:solidFill>
                <a:latin typeface="Courier New"/>
                <a:cs typeface="Courier New"/>
              </a:rPr>
              <a:t>….    </a:t>
            </a:r>
            <a:endParaRPr lang="en-US" sz="7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247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repeatCount="2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6" presetClass="emph" presetSubtype="0" ac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6" presetClass="emph" presetSubtype="0" ac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38" grpId="1" animBg="1"/>
      <p:bldP spid="38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000" dirty="0" smtClean="0">
                <a:latin typeface="Gill Sans"/>
                <a:cs typeface="Gill Sans"/>
              </a:rPr>
              <a:t>APLICACI</a:t>
            </a:r>
            <a:r>
              <a:rPr lang="es-ES" sz="4000" dirty="0" smtClean="0">
                <a:latin typeface="Gill Sans"/>
                <a:cs typeface="Gill Sans"/>
              </a:rPr>
              <a:t>ÓN </a:t>
            </a:r>
            <a:r>
              <a:rPr lang="es-ES" sz="4000" dirty="0" smtClean="0">
                <a:latin typeface="Gill Sans"/>
                <a:cs typeface="Gill Sans"/>
              </a:rPr>
              <a:t>UAV </a:t>
            </a:r>
            <a:r>
              <a:rPr lang="es-ES" sz="4000" dirty="0" smtClean="0">
                <a:latin typeface="Gill Sans"/>
                <a:cs typeface="Gill Sans"/>
              </a:rPr>
              <a:t>COMMANDER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7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/>
          <p:cNvGrpSpPr/>
          <p:nvPr/>
        </p:nvGrpSpPr>
        <p:grpSpPr>
          <a:xfrm>
            <a:off x="919891" y="1619494"/>
            <a:ext cx="7103922" cy="3816578"/>
            <a:chOff x="488880" y="887716"/>
            <a:chExt cx="8251780" cy="4853327"/>
          </a:xfrm>
        </p:grpSpPr>
        <p:sp>
          <p:nvSpPr>
            <p:cNvPr id="20" name="Rectángulo redondeado 19"/>
            <p:cNvSpPr/>
            <p:nvPr/>
          </p:nvSpPr>
          <p:spPr>
            <a:xfrm>
              <a:off x="2565827" y="1218181"/>
              <a:ext cx="5085734" cy="4522862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4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UAV COMMANDER</a:t>
              </a:r>
              <a:endParaRPr lang="es-ES" sz="4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recto 20"/>
            <p:cNvCxnSpPr/>
            <p:nvPr/>
          </p:nvCxnSpPr>
          <p:spPr>
            <a:xfrm flipV="1">
              <a:off x="7656389" y="2073504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 flipV="1">
              <a:off x="7643431" y="2818916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 flipV="1">
              <a:off x="7643431" y="3525448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 flipV="1">
              <a:off x="7643431" y="4244939"/>
              <a:ext cx="1036697" cy="6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uadroTexto 35"/>
            <p:cNvSpPr txBox="1"/>
            <p:nvPr/>
          </p:nvSpPr>
          <p:spPr>
            <a:xfrm>
              <a:off x="7630473" y="1710665"/>
              <a:ext cx="68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Pose 3D</a:t>
              </a:r>
              <a:endParaRPr lang="es-ES" sz="1200" dirty="0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7630473" y="3142933"/>
              <a:ext cx="6692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 smtClean="0"/>
                <a:t>Mission</a:t>
              </a:r>
              <a:endParaRPr lang="es-ES" sz="12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7630473" y="3859067"/>
              <a:ext cx="505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Extra</a:t>
              </a:r>
              <a:endParaRPr lang="es-ES" sz="1200" dirty="0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525163" y="1555412"/>
              <a:ext cx="419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IGN</a:t>
              </a:r>
            </a:p>
          </p:txBody>
        </p:sp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2615" y="887716"/>
              <a:ext cx="1263548" cy="1263548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488880" y="1856443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Google</a:t>
              </a:r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518" y="3582370"/>
              <a:ext cx="1101847" cy="1101847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692" y="3582370"/>
              <a:ext cx="647481" cy="647481"/>
            </a:xfrm>
            <a:prstGeom prst="rect">
              <a:avLst/>
            </a:prstGeom>
          </p:spPr>
        </p:pic>
        <p:cxnSp>
          <p:nvCxnSpPr>
            <p:cNvPr id="44" name="Conector recto 43"/>
            <p:cNvCxnSpPr/>
            <p:nvPr/>
          </p:nvCxnSpPr>
          <p:spPr>
            <a:xfrm>
              <a:off x="1694389" y="2449332"/>
              <a:ext cx="871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1694389" y="4344784"/>
              <a:ext cx="871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>
              <a:stCxn id="40" idx="2"/>
            </p:cNvCxnSpPr>
            <p:nvPr/>
          </p:nvCxnSpPr>
          <p:spPr>
            <a:xfrm>
              <a:off x="1694389" y="2151264"/>
              <a:ext cx="0" cy="2980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 flipH="1">
              <a:off x="7651562" y="2073504"/>
              <a:ext cx="1089098" cy="64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de flecha 47"/>
            <p:cNvCxnSpPr/>
            <p:nvPr/>
          </p:nvCxnSpPr>
          <p:spPr>
            <a:xfrm>
              <a:off x="7675826" y="3529226"/>
              <a:ext cx="10237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de flecha 48"/>
            <p:cNvCxnSpPr/>
            <p:nvPr/>
          </p:nvCxnSpPr>
          <p:spPr>
            <a:xfrm flipV="1">
              <a:off x="7656389" y="4244939"/>
              <a:ext cx="1036697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flipH="1">
              <a:off x="7645082" y="2815669"/>
              <a:ext cx="1089098" cy="64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de flecha 50"/>
            <p:cNvCxnSpPr/>
            <p:nvPr/>
          </p:nvCxnSpPr>
          <p:spPr>
            <a:xfrm flipH="1">
              <a:off x="7651562" y="4944535"/>
              <a:ext cx="1089098" cy="64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uadroTexto 51"/>
            <p:cNvSpPr txBox="1"/>
            <p:nvPr/>
          </p:nvSpPr>
          <p:spPr>
            <a:xfrm>
              <a:off x="7630473" y="2426799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 smtClean="0"/>
                <a:t>NavData</a:t>
              </a:r>
              <a:endParaRPr lang="es-ES" sz="12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7630473" y="4575203"/>
              <a:ext cx="671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Camera</a:t>
              </a:r>
              <a:endParaRPr lang="es-ES" sz="1200" dirty="0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Diseño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971600" y="1412776"/>
            <a:ext cx="7114920" cy="4463976"/>
            <a:chOff x="-2871" y="-194826"/>
            <a:chExt cx="9102941" cy="6518515"/>
          </a:xfrm>
        </p:grpSpPr>
        <p:sp>
          <p:nvSpPr>
            <p:cNvPr id="25" name="Rectángulo redondeado 24"/>
            <p:cNvSpPr/>
            <p:nvPr/>
          </p:nvSpPr>
          <p:spPr>
            <a:xfrm>
              <a:off x="-2871" y="-194826"/>
              <a:ext cx="9102941" cy="651851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Arial"/>
                <a:cs typeface="Arial"/>
              </a:endParaRPr>
            </a:p>
          </p:txBody>
        </p:sp>
        <p:sp>
          <p:nvSpPr>
            <p:cNvPr id="27" name="Rectángulo redondeado 26"/>
            <p:cNvSpPr/>
            <p:nvPr/>
          </p:nvSpPr>
          <p:spPr>
            <a:xfrm>
              <a:off x="824874" y="4412706"/>
              <a:ext cx="3775472" cy="1687975"/>
            </a:xfrm>
            <a:prstGeom prst="roundRect">
              <a:avLst/>
            </a:prstGeom>
            <a:solidFill>
              <a:srgbClr val="9CEED1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>
                  <a:latin typeface="Arial"/>
                  <a:cs typeface="Arial"/>
                </a:rPr>
                <a:t>SERVICIOS ICE</a:t>
              </a:r>
              <a:endParaRPr lang="es-ES" dirty="0">
                <a:latin typeface="Arial"/>
                <a:cs typeface="Arial"/>
              </a:endParaRPr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824875" y="225772"/>
              <a:ext cx="7676047" cy="1898274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>
                  <a:latin typeface="Arial"/>
                  <a:cs typeface="Arial"/>
                </a:rPr>
                <a:t>INTERFAZ GRÁFICO DE USUARIO</a:t>
              </a:r>
              <a:endParaRPr lang="es-ES" dirty="0">
                <a:latin typeface="Arial"/>
                <a:cs typeface="Arial"/>
              </a:endParaRPr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4736414" y="4412706"/>
              <a:ext cx="3764508" cy="1687975"/>
            </a:xfrm>
            <a:prstGeom prst="roundRect">
              <a:avLst/>
            </a:prstGeom>
            <a:solidFill>
              <a:srgbClr val="9CEED1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>
                  <a:latin typeface="Arial"/>
                  <a:cs typeface="Arial"/>
                </a:rPr>
                <a:t>SERVICIOS WMS</a:t>
              </a:r>
              <a:endParaRPr lang="es-ES" dirty="0">
                <a:latin typeface="Arial"/>
                <a:cs typeface="Arial"/>
              </a:endParaRPr>
            </a:p>
          </p:txBody>
        </p:sp>
        <p:grpSp>
          <p:nvGrpSpPr>
            <p:cNvPr id="30" name="Agrupar 29"/>
            <p:cNvGrpSpPr/>
            <p:nvPr/>
          </p:nvGrpSpPr>
          <p:grpSpPr>
            <a:xfrm>
              <a:off x="824874" y="1950403"/>
              <a:ext cx="7676048" cy="2319749"/>
              <a:chOff x="824875" y="2047599"/>
              <a:chExt cx="7676048" cy="2203115"/>
            </a:xfrm>
          </p:grpSpPr>
          <p:sp>
            <p:nvSpPr>
              <p:cNvPr id="31" name="Rectángulo redondeado 30"/>
              <p:cNvSpPr/>
              <p:nvPr/>
            </p:nvSpPr>
            <p:spPr>
              <a:xfrm>
                <a:off x="3427029" y="2047599"/>
                <a:ext cx="2502143" cy="2203115"/>
              </a:xfrm>
              <a:prstGeom prst="roundRect">
                <a:avLst/>
              </a:prstGeom>
              <a:solidFill>
                <a:srgbClr val="EED19D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>
                    <a:latin typeface="Arial"/>
                    <a:cs typeface="Arial"/>
                  </a:rPr>
                  <a:t>MISIONES</a:t>
                </a:r>
                <a:endParaRPr lang="es-ES" dirty="0">
                  <a:latin typeface="Arial"/>
                  <a:cs typeface="Arial"/>
                </a:endParaRPr>
              </a:p>
            </p:txBody>
          </p:sp>
          <p:sp>
            <p:nvSpPr>
              <p:cNvPr id="32" name="Rectángulo redondeado 31"/>
              <p:cNvSpPr/>
              <p:nvPr/>
            </p:nvSpPr>
            <p:spPr>
              <a:xfrm>
                <a:off x="6012849" y="2047599"/>
                <a:ext cx="2488074" cy="2203115"/>
              </a:xfrm>
              <a:prstGeom prst="roundRect">
                <a:avLst/>
              </a:prstGeom>
              <a:solidFill>
                <a:srgbClr val="EED19D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>
                    <a:latin typeface="Arial"/>
                    <a:cs typeface="Arial"/>
                  </a:rPr>
                  <a:t>SENSORES</a:t>
                </a:r>
                <a:endParaRPr lang="es-ES" dirty="0">
                  <a:latin typeface="Arial"/>
                  <a:cs typeface="Arial"/>
                </a:endParaRPr>
              </a:p>
            </p:txBody>
          </p:sp>
          <p:sp>
            <p:nvSpPr>
              <p:cNvPr id="33" name="Rectángulo redondeado 32"/>
              <p:cNvSpPr/>
              <p:nvPr/>
            </p:nvSpPr>
            <p:spPr>
              <a:xfrm>
                <a:off x="824875" y="2047599"/>
                <a:ext cx="2518476" cy="2203115"/>
              </a:xfrm>
              <a:prstGeom prst="roundRect">
                <a:avLst/>
              </a:prstGeom>
              <a:solidFill>
                <a:srgbClr val="EED19D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>
                    <a:latin typeface="Arial"/>
                    <a:cs typeface="Arial"/>
                  </a:rPr>
                  <a:t>MAPAS</a:t>
                </a:r>
                <a:endParaRPr lang="es-ES" dirty="0">
                  <a:latin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9570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Vista General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 descr="uavc_co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15" y="1383840"/>
            <a:ext cx="6524779" cy="46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Imagen 2" descr="ua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41" y="1739763"/>
            <a:ext cx="6824801" cy="42609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114384" y="1638896"/>
            <a:ext cx="6881563" cy="4347664"/>
          </a:xfrm>
          <a:custGeom>
            <a:avLst/>
            <a:gdLst/>
            <a:ahLst/>
            <a:cxnLst/>
            <a:rect l="l" t="t" r="r" b="b"/>
            <a:pathLst>
              <a:path w="6881563" h="4347664">
                <a:moveTo>
                  <a:pt x="120619" y="305075"/>
                </a:moveTo>
                <a:lnTo>
                  <a:pt x="120619" y="4292346"/>
                </a:lnTo>
                <a:lnTo>
                  <a:pt x="3746290" y="4292346"/>
                </a:lnTo>
                <a:lnTo>
                  <a:pt x="3746290" y="305075"/>
                </a:lnTo>
                <a:close/>
                <a:moveTo>
                  <a:pt x="0" y="0"/>
                </a:moveTo>
                <a:lnTo>
                  <a:pt x="6881563" y="0"/>
                </a:lnTo>
                <a:lnTo>
                  <a:pt x="6881563" y="4347664"/>
                </a:lnTo>
                <a:lnTo>
                  <a:pt x="0" y="4347664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95292" y="1739763"/>
            <a:ext cx="1962000" cy="1584000"/>
          </a:xfrm>
          <a:prstGeom prst="roundRect">
            <a:avLst/>
          </a:prstGeom>
          <a:solidFill>
            <a:srgbClr val="EED19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/>
                <a:cs typeface="Arial"/>
              </a:rPr>
              <a:t>MAPAS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21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Bloque de mapas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3" name="Subtítulo 2"/>
          <p:cNvSpPr txBox="1">
            <a:spLocks/>
          </p:cNvSpPr>
          <p:nvPr/>
        </p:nvSpPr>
        <p:spPr bwMode="auto">
          <a:xfrm>
            <a:off x="152400" y="3699261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Recuperar los mapas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4" name="Subtítulo 2"/>
          <p:cNvSpPr txBox="1">
            <a:spLocks/>
          </p:cNvSpPr>
          <p:nvPr/>
        </p:nvSpPr>
        <p:spPr bwMode="auto">
          <a:xfrm>
            <a:off x="152400" y="4068403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Mostrar mapas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5" name="Subtítulo 2"/>
          <p:cNvSpPr txBox="1">
            <a:spLocks/>
          </p:cNvSpPr>
          <p:nvPr/>
        </p:nvSpPr>
        <p:spPr bwMode="auto">
          <a:xfrm>
            <a:off x="152400" y="4437545"/>
            <a:ext cx="2089698" cy="62103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Conversión entre coordenadas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0" y="1333500"/>
            <a:ext cx="8995576" cy="4667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r>
              <a:rPr lang="en-US" sz="1200" b="1" dirty="0" err="1">
                <a:solidFill>
                  <a:schemeClr val="tx1"/>
                </a:solidFill>
                <a:latin typeface="Courier New"/>
                <a:cs typeface="Courier New"/>
              </a:rPr>
              <a:t>def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/>
                <a:cs typeface="Courier New"/>
              </a:rPr>
              <a:t>getBoundingBox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/>
                <a:cs typeface="Courier New"/>
              </a:rPr>
              <a:t>lat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/>
                <a:cs typeface="Courier New"/>
              </a:rPr>
              <a:t>lon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, distance):</a:t>
            </a:r>
          </a:p>
          <a:p>
            <a:endParaRPr lang="en-US" sz="1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radValues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from_degrees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rad_dist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distance / 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EARTH_RADIUS_WGS84</a:t>
            </a:r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min_lat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radValues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[0] -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rad_dist</a:t>
            </a:r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max_lat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radValues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[0] + </a:t>
            </a:r>
            <a:r>
              <a:rPr lang="en-US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rad_dist</a:t>
            </a:r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if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min_lat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&gt; MIN_LAT and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max_lat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&lt; MAX_LAT: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delta_lon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asin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(sin(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rad_dist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 /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cos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radValues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[1]))</a:t>
            </a:r>
          </a:p>
          <a:p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min_lon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radValues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 -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delta_lon</a:t>
            </a:r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if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min_lon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&lt; MIN_LON: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min_lon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+= 2 * pi</a:t>
            </a:r>
          </a:p>
          <a:p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max_lon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radValues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 +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delta_lon</a:t>
            </a:r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if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max_lon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&gt; MAX_LON: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max_lon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-= 2 * pi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else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min_lat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max(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min_lat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, MIN_LAT)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max_lat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min(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max_lat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, MAX_LAT)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min_lon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MIN_LON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max_lon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MAX_LON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southWestPoint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from_radians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min_lat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min_lon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northEastpoint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from_radians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max_lat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max_lon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return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southWestPoint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southWestPoint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[0],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northEastpoint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northEastpoint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[0]</a:t>
            </a:r>
            <a:endParaRPr lang="es-ES" sz="1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0470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Bloque de misiones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94655" y="1739763"/>
            <a:ext cx="1962000" cy="1584000"/>
          </a:xfrm>
          <a:prstGeom prst="roundRect">
            <a:avLst/>
          </a:prstGeom>
          <a:solidFill>
            <a:srgbClr val="EED19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/>
                <a:cs typeface="Arial"/>
              </a:rPr>
              <a:t>MISIONES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074391" y="2312901"/>
            <a:ext cx="723716" cy="46825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8074391" y="5274837"/>
            <a:ext cx="723716" cy="3798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dlnakbcfhfecjdk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t="7857" r="-160" b="551"/>
          <a:stretch/>
        </p:blipFill>
        <p:spPr>
          <a:xfrm>
            <a:off x="2177273" y="1765613"/>
            <a:ext cx="6825600" cy="4228042"/>
          </a:xfrm>
          <a:prstGeom prst="rect">
            <a:avLst/>
          </a:prstGeom>
        </p:spPr>
      </p:pic>
      <p:sp>
        <p:nvSpPr>
          <p:cNvPr id="17" name="Subtítulo 2"/>
          <p:cNvSpPr txBox="1">
            <a:spLocks/>
          </p:cNvSpPr>
          <p:nvPr/>
        </p:nvSpPr>
        <p:spPr bwMode="auto">
          <a:xfrm>
            <a:off x="152400" y="3699261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Creación de misiones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8" name="Subtítulo 2"/>
          <p:cNvSpPr txBox="1">
            <a:spLocks/>
          </p:cNvSpPr>
          <p:nvPr/>
        </p:nvSpPr>
        <p:spPr bwMode="auto">
          <a:xfrm>
            <a:off x="152400" y="4068403"/>
            <a:ext cx="2089698" cy="62125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Seguimiento de misiones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0" y="1333500"/>
            <a:ext cx="8995576" cy="4667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r>
              <a:rPr lang="en-US" sz="1200" b="1" dirty="0" err="1">
                <a:solidFill>
                  <a:schemeClr val="tx1"/>
                </a:solidFill>
                <a:latin typeface="Courier New"/>
                <a:cs typeface="Courier New"/>
              </a:rPr>
              <a:t>def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/>
                <a:cs typeface="Courier New"/>
              </a:rPr>
              <a:t>sendWP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(self, send2APM)</a:t>
            </a:r>
            <a:r>
              <a:rPr lang="en-US" sz="1200" b="1" dirty="0" smtClean="0">
                <a:solidFill>
                  <a:schemeClr val="tx1"/>
                </a:solidFill>
                <a:latin typeface="Courier New"/>
                <a:cs typeface="Courier New"/>
              </a:rPr>
              <a:t>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…</a:t>
            </a:r>
          </a:p>
          <a:p>
            <a:r>
              <a:rPr lang="es-ES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…</a:t>
            </a:r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      for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row in range(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colCount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):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	  if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pos_lat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!= -1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: # </a:t>
            </a:r>
            <a:r>
              <a:rPr lang="en-US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lat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not found</a:t>
            </a:r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	      </a:t>
            </a:r>
            <a:r>
              <a:rPr lang="en-US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lat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= (text[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pos_lat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+ 4:pos_lon])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pose.x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float(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(text[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pos_lon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+ 4:])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pose.y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float(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else: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if "LAND in " in text:</a:t>
            </a:r>
          </a:p>
          <a:p>
            <a:pPr lvl="2"/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…</a:t>
            </a:r>
            <a:endParaRPr lang="en-US" sz="1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2"/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n-US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pose.x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= float(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pose.y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float(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self.extra.land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else: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text.find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("TAKE OFF to ") + 12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		</a:t>
            </a:r>
            <a:r>
              <a:rPr lang="es-E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…</a:t>
            </a:r>
            <a:endParaRPr lang="en-US" sz="1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n-US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pose.x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= float(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lat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pose.y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float(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lon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self.extra.takeoff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()</a:t>
            </a:r>
          </a:p>
          <a:p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alt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self.table.item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(row, 1)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pose.h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alt.text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())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	  </a:t>
            </a:r>
            <a:r>
              <a:rPr lang="en-US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mission.mission.append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(pose)</a:t>
            </a:r>
          </a:p>
          <a:p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0470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Bloque de sensores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94655" y="1739763"/>
            <a:ext cx="1962000" cy="1584000"/>
          </a:xfrm>
          <a:prstGeom prst="roundRect">
            <a:avLst/>
          </a:prstGeom>
          <a:solidFill>
            <a:srgbClr val="EED19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/>
                <a:cs typeface="Arial"/>
              </a:rPr>
              <a:t>SENSORES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074391" y="2312901"/>
            <a:ext cx="723716" cy="46825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8074391" y="5274837"/>
            <a:ext cx="723716" cy="3798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actit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98" y="1687285"/>
            <a:ext cx="6767990" cy="4313465"/>
          </a:xfrm>
          <a:prstGeom prst="rect">
            <a:avLst/>
          </a:prstGeom>
        </p:spPr>
      </p:pic>
      <p:pic>
        <p:nvPicPr>
          <p:cNvPr id="4" name="Imagen 3" descr="ventana_cam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81" y="2946627"/>
            <a:ext cx="3290421" cy="2537773"/>
          </a:xfrm>
          <a:prstGeom prst="rect">
            <a:avLst/>
          </a:prstGeom>
        </p:spPr>
      </p:pic>
      <p:sp>
        <p:nvSpPr>
          <p:cNvPr id="19" name="Subtítulo 2"/>
          <p:cNvSpPr txBox="1">
            <a:spLocks/>
          </p:cNvSpPr>
          <p:nvPr/>
        </p:nvSpPr>
        <p:spPr bwMode="auto">
          <a:xfrm>
            <a:off x="152400" y="3699261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Recoger mediciones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0" name="Subtítulo 2"/>
          <p:cNvSpPr txBox="1">
            <a:spLocks/>
          </p:cNvSpPr>
          <p:nvPr/>
        </p:nvSpPr>
        <p:spPr bwMode="auto">
          <a:xfrm>
            <a:off x="152400" y="4068403"/>
            <a:ext cx="2089698" cy="62125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Presentar por pantalla los datos sensoriales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0" y="1333500"/>
            <a:ext cx="8995576" cy="4667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/>
                <a:cs typeface="Courier New"/>
              </a:rPr>
              <a:t>def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/>
                <a:cs typeface="Courier New"/>
              </a:rPr>
              <a:t>updateImage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(self):</a:t>
            </a:r>
          </a:p>
          <a:p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self.winParent.getCamera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getImage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if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is not None: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image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QImage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img.data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img.shape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img.shape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[0],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img.shape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 *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img.shape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[2], </a:t>
            </a:r>
            <a:r>
              <a:rPr lang="en-US" sz="1200" dirty="0" smtClean="0">
                <a:solidFill>
                  <a:schemeClr val="tx1"/>
                </a:solidFill>
                <a:latin typeface="Courier New"/>
                <a:cs typeface="Courier New"/>
              </a:rPr>
              <a:t>				QImage.Format_RGB888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if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img.shape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 ==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self.IMAGE_COLS_MAX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x = 20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else: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x = 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self.IMAGE_COLS_MAX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+ 20) / 2 - 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img.shape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 / 2)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if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img.shape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[0] ==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self.IMAGE_ROWS_MAX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y = 40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else: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    y = 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self.IMAGE_ROWS_MAX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+ 40) / 2 - 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img.shape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[0] / 2)</a:t>
            </a:r>
          </a:p>
          <a:p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size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QSize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img.shape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[1],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img.shape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[0])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self.imgLabel.move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(x, y)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self.imgLabel.resize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(size)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self.imgLabel.setPixmap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QPixmap.fromImage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(image))</a:t>
            </a:r>
          </a:p>
        </p:txBody>
      </p:sp>
    </p:spTree>
    <p:extLst>
      <p:ext uri="{BB962C8B-B14F-4D97-AF65-F5344CB8AC3E}">
        <p14:creationId xmlns:p14="http://schemas.microsoft.com/office/powerpoint/2010/main" val="218093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EXPERIMENTOS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31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Experimentos</a:t>
            </a:r>
          </a:p>
        </p:txBody>
      </p:sp>
      <p:sp>
        <p:nvSpPr>
          <p:cNvPr id="15" name="Subtítulo 2"/>
          <p:cNvSpPr txBox="1">
            <a:spLocks/>
          </p:cNvSpPr>
          <p:nvPr/>
        </p:nvSpPr>
        <p:spPr bwMode="auto">
          <a:xfrm>
            <a:off x="395535" y="2403252"/>
            <a:ext cx="7891713" cy="504000"/>
          </a:xfrm>
          <a:prstGeom prst="rect">
            <a:avLst/>
          </a:prstGeom>
          <a:gradFill flip="none" rotWithShape="1">
            <a:gsLst>
              <a:gs pos="67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dirty="0" smtClean="0">
                <a:solidFill>
                  <a:schemeClr val="bg1"/>
                </a:solidFill>
                <a:latin typeface="Gill Sans"/>
                <a:cs typeface="Gill Sans"/>
                <a:hlinkClick r:id="rId3"/>
              </a:rPr>
              <a:t>Experimento de envío de misión con despegue y aterrizaje</a:t>
            </a:r>
            <a:endParaRPr lang="es-E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 bwMode="auto">
          <a:xfrm>
            <a:off x="395535" y="3151615"/>
            <a:ext cx="7891713" cy="504000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dirty="0" smtClean="0">
                <a:solidFill>
                  <a:schemeClr val="bg1"/>
                </a:solidFill>
                <a:latin typeface="Gill Sans"/>
                <a:cs typeface="Gill Sans"/>
                <a:hlinkClick r:id="rId4"/>
              </a:rPr>
              <a:t>Experimento de </a:t>
            </a:r>
            <a:r>
              <a:rPr lang="es-ES" dirty="0" err="1" smtClean="0">
                <a:solidFill>
                  <a:schemeClr val="bg1"/>
                </a:solidFill>
                <a:latin typeface="Gill Sans"/>
                <a:cs typeface="Gill Sans"/>
                <a:hlinkClick r:id="rId4"/>
              </a:rPr>
              <a:t>autozoom</a:t>
            </a:r>
            <a:endParaRPr lang="es-ES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Experimentos</a:t>
            </a:r>
          </a:p>
        </p:txBody>
      </p:sp>
      <p:sp>
        <p:nvSpPr>
          <p:cNvPr id="19" name="Subtítulo 2"/>
          <p:cNvSpPr txBox="1">
            <a:spLocks/>
          </p:cNvSpPr>
          <p:nvPr/>
        </p:nvSpPr>
        <p:spPr>
          <a:xfrm>
            <a:off x="395536" y="3832575"/>
            <a:ext cx="7891713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>
                <a:solidFill>
                  <a:srgbClr val="FFFFFF"/>
                </a:solidFill>
                <a:latin typeface="Gill Sans"/>
                <a:cs typeface="Gill Sans"/>
                <a:hlinkClick r:id="rId5"/>
              </a:rPr>
              <a:t>Obtención de datos </a:t>
            </a:r>
            <a:r>
              <a:rPr lang="es-ES" sz="1800" b="0" dirty="0" smtClean="0">
                <a:solidFill>
                  <a:srgbClr val="FFFFFF"/>
                </a:solidFill>
                <a:latin typeface="Gill Sans"/>
                <a:cs typeface="Gill Sans"/>
                <a:hlinkClick r:id="rId5"/>
              </a:rPr>
              <a:t>sensoriales </a:t>
            </a:r>
            <a:r>
              <a:rPr lang="es-ES" sz="1800" b="0" dirty="0">
                <a:solidFill>
                  <a:srgbClr val="FFFFFF"/>
                </a:solidFill>
                <a:latin typeface="Gill Sans"/>
                <a:cs typeface="Gill Sans"/>
                <a:hlinkClick r:id="rId5"/>
              </a:rPr>
              <a:t>-</a:t>
            </a:r>
            <a:r>
              <a:rPr lang="es-ES" sz="1800" b="0" dirty="0" smtClean="0">
                <a:solidFill>
                  <a:srgbClr val="FFFFFF"/>
                </a:solidFill>
                <a:latin typeface="Gill Sans"/>
                <a:cs typeface="Gill Sans"/>
                <a:hlinkClick r:id="rId5"/>
              </a:rPr>
              <a:t> </a:t>
            </a:r>
            <a:r>
              <a:rPr lang="es-ES" sz="1800" b="0" dirty="0" smtClean="0">
                <a:solidFill>
                  <a:srgbClr val="FFFFFF"/>
                </a:solidFill>
                <a:latin typeface="Gill Sans"/>
                <a:cs typeface="Gill Sans"/>
                <a:hlinkClick r:id="rId5"/>
              </a:rPr>
              <a:t>Pérdida </a:t>
            </a:r>
            <a:r>
              <a:rPr lang="es-ES" sz="1800" b="0" dirty="0" smtClean="0">
                <a:solidFill>
                  <a:srgbClr val="FFFFFF"/>
                </a:solidFill>
                <a:latin typeface="Gill Sans"/>
                <a:cs typeface="Gill Sans"/>
                <a:hlinkClick r:id="rId5"/>
              </a:rPr>
              <a:t>de señal y recuperación</a:t>
            </a:r>
            <a:endParaRPr lang="es-ES" sz="1800" b="0" dirty="0" smtClean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9849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CONCLUSIONES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31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Robótica Aérea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2520"/>
          <a:stretch/>
        </p:blipFill>
        <p:spPr>
          <a:xfrm>
            <a:off x="1768603" y="1346883"/>
            <a:ext cx="7234486" cy="4647933"/>
          </a:xfrm>
          <a:prstGeom prst="rect">
            <a:avLst/>
          </a:prstGeom>
          <a:gradFill flip="none" rotWithShape="1">
            <a:gsLst>
              <a:gs pos="100000">
                <a:schemeClr val="accent1">
                  <a:satMod val="110000"/>
                </a:schemeClr>
              </a:gs>
              <a:gs pos="29000">
                <a:srgbClr val="FFFFFF"/>
              </a:gs>
              <a:gs pos="49000">
                <a:schemeClr val="bg1"/>
              </a:gs>
            </a:gsLst>
            <a:lin ang="0" scaled="1"/>
            <a:tileRect/>
          </a:gradFill>
        </p:spPr>
      </p:pic>
      <p:sp>
        <p:nvSpPr>
          <p:cNvPr id="5" name="Rectángulo 4"/>
          <p:cNvSpPr/>
          <p:nvPr/>
        </p:nvSpPr>
        <p:spPr>
          <a:xfrm>
            <a:off x="200586" y="1339434"/>
            <a:ext cx="8330400" cy="4647933"/>
          </a:xfrm>
          <a:prstGeom prst="rect">
            <a:avLst/>
          </a:prstGeom>
          <a:gradFill flip="none" rotWithShape="1">
            <a:gsLst>
              <a:gs pos="58000">
                <a:schemeClr val="accent1">
                  <a:satMod val="110000"/>
                  <a:alpha val="0"/>
                </a:schemeClr>
              </a:gs>
              <a:gs pos="22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198" name="CuadroTexto 15"/>
          <p:cNvSpPr txBox="1">
            <a:spLocks noChangeArrowheads="1"/>
          </p:cNvSpPr>
          <p:nvPr/>
        </p:nvSpPr>
        <p:spPr bwMode="auto">
          <a:xfrm>
            <a:off x="574675" y="1682750"/>
            <a:ext cx="5917067" cy="255454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600" dirty="0" smtClean="0">
                <a:latin typeface="Gill Sans"/>
                <a:cs typeface="Gill Sans"/>
              </a:rPr>
              <a:t>Origen militar se </a:t>
            </a:r>
            <a:r>
              <a:rPr lang="ro-RO" sz="1600" dirty="0" smtClean="0">
                <a:latin typeface="Gill Sans"/>
                <a:cs typeface="Gill Sans"/>
              </a:rPr>
              <a:t>ha popularizado en el ámbito civil.</a:t>
            </a:r>
          </a:p>
          <a:p>
            <a:r>
              <a:rPr lang="es-ES_tradnl" sz="1600" dirty="0" smtClean="0">
                <a:latin typeface="Gill Sans"/>
                <a:cs typeface="Gill Sans"/>
              </a:rPr>
              <a:t>Gran inter</a:t>
            </a:r>
            <a:r>
              <a:rPr lang="es-ES_tradnl" sz="1600" dirty="0" smtClean="0">
                <a:latin typeface="Gill Sans"/>
                <a:cs typeface="Gill Sans"/>
              </a:rPr>
              <a:t>é</a:t>
            </a:r>
            <a:r>
              <a:rPr lang="es-ES_tradnl" sz="1600" dirty="0" smtClean="0">
                <a:latin typeface="Gill Sans"/>
                <a:cs typeface="Gill Sans"/>
              </a:rPr>
              <a:t>s </a:t>
            </a:r>
            <a:r>
              <a:rPr lang="es-ES_tradnl" sz="1600" dirty="0" smtClean="0">
                <a:latin typeface="Gill Sans"/>
                <a:cs typeface="Gill Sans"/>
              </a:rPr>
              <a:t>de </a:t>
            </a:r>
            <a:r>
              <a:rPr lang="es-ES_tradnl" sz="1600" dirty="0" smtClean="0">
                <a:latin typeface="Gill Sans"/>
                <a:cs typeface="Gill Sans"/>
              </a:rPr>
              <a:t>inversión. </a:t>
            </a:r>
            <a:endParaRPr lang="ro-RO" sz="1600" dirty="0" smtClean="0">
              <a:latin typeface="Gill Sans"/>
              <a:cs typeface="Gill Sans"/>
            </a:endParaRPr>
          </a:p>
          <a:p>
            <a:pPr algn="just"/>
            <a:r>
              <a:rPr lang="es-ES_tradnl" sz="1600" dirty="0" smtClean="0">
                <a:latin typeface="Gill Sans"/>
                <a:cs typeface="Gill Sans"/>
              </a:rPr>
              <a:t>Grandes </a:t>
            </a:r>
            <a:r>
              <a:rPr lang="es-ES_tradnl" sz="1600" dirty="0">
                <a:latin typeface="Gill Sans"/>
                <a:cs typeface="Gill Sans"/>
              </a:rPr>
              <a:t>empresas </a:t>
            </a:r>
            <a:r>
              <a:rPr lang="es-ES_tradnl" sz="1600" dirty="0" smtClean="0">
                <a:latin typeface="Gill Sans"/>
                <a:cs typeface="Gill Sans"/>
              </a:rPr>
              <a:t>tecnológicas </a:t>
            </a:r>
            <a:r>
              <a:rPr lang="es-ES_tradnl" sz="1600" dirty="0">
                <a:latin typeface="Gill Sans"/>
                <a:cs typeface="Gill Sans"/>
              </a:rPr>
              <a:t>ven el </a:t>
            </a:r>
            <a:r>
              <a:rPr lang="es-ES_tradnl" sz="1600" dirty="0" smtClean="0">
                <a:latin typeface="Gill Sans"/>
                <a:cs typeface="Gill Sans"/>
              </a:rPr>
              <a:t>potencial. </a:t>
            </a:r>
          </a:p>
          <a:p>
            <a:pPr algn="just"/>
            <a:r>
              <a:rPr lang="es-ES_tradnl" sz="1600" dirty="0" smtClean="0">
                <a:latin typeface="Gill Sans"/>
                <a:cs typeface="Gill Sans"/>
              </a:rPr>
              <a:t>Problemas:</a:t>
            </a:r>
            <a:endParaRPr lang="es-ES_tradnl" sz="1600" dirty="0" smtClean="0">
              <a:latin typeface="Gill Sans"/>
              <a:cs typeface="Gill Sans"/>
            </a:endParaRPr>
          </a:p>
          <a:p>
            <a:pPr marL="285750" algn="just">
              <a:buFont typeface="Arial"/>
              <a:buChar char="•"/>
            </a:pPr>
            <a:r>
              <a:rPr lang="es-ES" sz="1600" dirty="0" smtClean="0">
                <a:latin typeface="Gill Sans" charset="0"/>
                <a:cs typeface="Gill Sans" charset="0"/>
              </a:rPr>
              <a:t> Son </a:t>
            </a:r>
            <a:r>
              <a:rPr lang="es-ES" sz="1600" dirty="0" smtClean="0">
                <a:latin typeface="Gill Sans" charset="0"/>
                <a:cs typeface="Gill Sans" charset="0"/>
              </a:rPr>
              <a:t>peligrosos.</a:t>
            </a:r>
          </a:p>
          <a:p>
            <a:pPr marL="285750" algn="just">
              <a:buFont typeface="Arial"/>
              <a:buChar char="•"/>
            </a:pPr>
            <a:r>
              <a:rPr lang="es-ES" sz="1600" dirty="0" smtClean="0">
                <a:latin typeface="Gill Sans" charset="0"/>
                <a:cs typeface="Gill Sans" charset="0"/>
              </a:rPr>
              <a:t> I</a:t>
            </a:r>
            <a:r>
              <a:rPr lang="es-ES" sz="1600" dirty="0" smtClean="0">
                <a:latin typeface="Gill Sans" charset="0"/>
                <a:cs typeface="Gill Sans" charset="0"/>
              </a:rPr>
              <a:t>nseguros </a:t>
            </a:r>
            <a:r>
              <a:rPr lang="es-ES" sz="1600" dirty="0" smtClean="0">
                <a:latin typeface="Gill Sans" charset="0"/>
                <a:cs typeface="Gill Sans" charset="0"/>
              </a:rPr>
              <a:t>ante </a:t>
            </a:r>
            <a:r>
              <a:rPr lang="es-ES" sz="1600" dirty="0" err="1" smtClean="0">
                <a:latin typeface="Gill Sans" charset="0"/>
                <a:cs typeface="Gill Sans" charset="0"/>
              </a:rPr>
              <a:t>hackeos</a:t>
            </a:r>
            <a:r>
              <a:rPr lang="es-ES" sz="1600" dirty="0" smtClean="0">
                <a:latin typeface="Gill Sans" charset="0"/>
                <a:cs typeface="Gill Sans" charset="0"/>
              </a:rPr>
              <a:t>.</a:t>
            </a:r>
          </a:p>
          <a:p>
            <a:pPr algn="just"/>
            <a:r>
              <a:rPr lang="es-ES" sz="1600" dirty="0" smtClean="0">
                <a:latin typeface="Gill Sans" charset="0"/>
                <a:cs typeface="Gill Sans" charset="0"/>
              </a:rPr>
              <a:t>Regulación en estado embrionario</a:t>
            </a:r>
          </a:p>
          <a:p>
            <a:pPr algn="just"/>
            <a:endParaRPr lang="es-ES" sz="1600" dirty="0">
              <a:latin typeface="Gill Sans" charset="0"/>
              <a:cs typeface="Gill Sans" charset="0"/>
            </a:endParaRPr>
          </a:p>
          <a:p>
            <a:pPr algn="just"/>
            <a:endParaRPr lang="es-ES" sz="1600" dirty="0">
              <a:latin typeface="Gill Sans" charset="0"/>
              <a:cs typeface="Gill Sans" charset="0"/>
            </a:endParaRPr>
          </a:p>
          <a:p>
            <a:pPr algn="just"/>
            <a:endParaRPr lang="es-ES" sz="1600" dirty="0">
              <a:latin typeface="Gill Sans" charset="0"/>
              <a:cs typeface="Gill Sans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Consecución de objetivos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Conclusiones</a:t>
            </a:r>
          </a:p>
        </p:txBody>
      </p:sp>
      <p:sp>
        <p:nvSpPr>
          <p:cNvPr id="15" name="Subtítulo 2"/>
          <p:cNvSpPr txBox="1">
            <a:spLocks/>
          </p:cNvSpPr>
          <p:nvPr/>
        </p:nvSpPr>
        <p:spPr bwMode="auto">
          <a:xfrm>
            <a:off x="395536" y="3824826"/>
            <a:ext cx="7465820" cy="504056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Se ha validado su funcionamiento tanto en entorno simulado como en real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 bwMode="auto">
          <a:xfrm>
            <a:off x="1305525" y="4558845"/>
            <a:ext cx="6586615" cy="504000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74000"/>
                </a:schemeClr>
              </a:gs>
              <a:gs pos="100000">
                <a:srgbClr val="FFFFFF">
                  <a:alpha val="74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_tradnl" sz="1600" dirty="0">
                <a:solidFill>
                  <a:srgbClr val="FFFFFF"/>
                </a:solidFill>
                <a:latin typeface="Gill Sans"/>
                <a:cs typeface="Gill Sans"/>
              </a:rPr>
              <a:t>Se ha preparado un </a:t>
            </a:r>
            <a:r>
              <a:rPr lang="es-ES_tradnl" sz="1600" dirty="0" smtClean="0">
                <a:solidFill>
                  <a:srgbClr val="FFFFFF"/>
                </a:solidFill>
                <a:latin typeface="Gill Sans"/>
                <a:cs typeface="Gill Sans"/>
              </a:rPr>
              <a:t>avión real autónomo </a:t>
            </a:r>
            <a:endParaRPr lang="es-ES_tradnl" sz="1600" dirty="0">
              <a:solidFill>
                <a:srgbClr val="FFFFFF"/>
              </a:solidFill>
              <a:latin typeface="Gill Sans"/>
              <a:cs typeface="Gill Sans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7" name="Subtítulo 2"/>
          <p:cNvSpPr txBox="1">
            <a:spLocks/>
          </p:cNvSpPr>
          <p:nvPr/>
        </p:nvSpPr>
        <p:spPr bwMode="auto">
          <a:xfrm>
            <a:off x="395536" y="2360682"/>
            <a:ext cx="7482414" cy="504000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_tradnl" sz="1600" dirty="0">
                <a:solidFill>
                  <a:srgbClr val="FFFFFF"/>
                </a:solidFill>
              </a:rPr>
              <a:t>Se ha desarrollado </a:t>
            </a:r>
            <a:r>
              <a:rPr lang="es-ES_tradnl" sz="1600" dirty="0" smtClean="0">
                <a:solidFill>
                  <a:srgbClr val="FFFFFF"/>
                </a:solidFill>
              </a:rPr>
              <a:t>el driver </a:t>
            </a:r>
            <a:r>
              <a:rPr lang="es-ES_tradnl" sz="1600" dirty="0" err="1" smtClean="0">
                <a:solidFill>
                  <a:srgbClr val="FFFFFF"/>
                </a:solidFill>
              </a:rPr>
              <a:t>JdeRobot</a:t>
            </a:r>
            <a:r>
              <a:rPr lang="es-ES_tradnl" sz="1600" dirty="0" smtClean="0">
                <a:solidFill>
                  <a:srgbClr val="FFFFFF"/>
                </a:solidFill>
              </a:rPr>
              <a:t> </a:t>
            </a:r>
            <a:r>
              <a:rPr lang="es-ES_tradnl" sz="1600" dirty="0">
                <a:solidFill>
                  <a:srgbClr val="FFFFFF"/>
                </a:solidFill>
              </a:rPr>
              <a:t>APM Server 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8" name="Subtítulo 2"/>
          <p:cNvSpPr txBox="1">
            <a:spLocks/>
          </p:cNvSpPr>
          <p:nvPr/>
        </p:nvSpPr>
        <p:spPr bwMode="auto">
          <a:xfrm>
            <a:off x="395536" y="3092754"/>
            <a:ext cx="7470474" cy="504000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Se ha construido la aplicación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JdeRobot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UAV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Commander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706" y="1878770"/>
            <a:ext cx="884163" cy="98591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51" y="2610842"/>
            <a:ext cx="884163" cy="98591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51" y="3331870"/>
            <a:ext cx="884163" cy="985912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229" y="4105870"/>
            <a:ext cx="884163" cy="98591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12776"/>
            <a:ext cx="4032448" cy="44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2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Tipos de robots aéreos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669231" y="1977431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Ala rotatoria</a:t>
            </a:r>
            <a:endParaRPr lang="es-ES" sz="1600" dirty="0">
              <a:latin typeface="Gill San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406615" y="1977431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Ala </a:t>
            </a:r>
            <a:r>
              <a:rPr lang="es-ES" sz="1600" dirty="0" err="1" smtClean="0">
                <a:latin typeface="Gill Sans"/>
              </a:rPr>
              <a:t>FIja</a:t>
            </a:r>
            <a:endParaRPr lang="es-ES" sz="1600" dirty="0">
              <a:latin typeface="Gill San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77" y="3867457"/>
            <a:ext cx="3490042" cy="18726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16" y="2989678"/>
            <a:ext cx="3067921" cy="30679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478714" y="2652884"/>
            <a:ext cx="2409071" cy="121457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78" y="3654447"/>
            <a:ext cx="3448526" cy="2299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2652884"/>
            <a:ext cx="1724337" cy="15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Industria audiovisual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044" y="3229667"/>
            <a:ext cx="4854452" cy="2771083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43982" y="2409364"/>
            <a:ext cx="194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Ahorro de costes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43982" y="2077571"/>
            <a:ext cx="332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Filmación en lugares extremos 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43982" y="2741157"/>
            <a:ext cx="340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Secuencias y tomas imposibles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299" y="3117244"/>
            <a:ext cx="5126951" cy="2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Industria agropecuaria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343982" y="2461603"/>
            <a:ext cx="39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Control mas exhaustivo riego/plagas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43982" y="2077571"/>
            <a:ext cx="409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Pionera en uso de </a:t>
            </a:r>
            <a:r>
              <a:rPr lang="es-ES" dirty="0" err="1" smtClean="0"/>
              <a:t>drones</a:t>
            </a:r>
            <a:r>
              <a:rPr lang="es-ES" dirty="0" smtClean="0"/>
              <a:t> civiles 1990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43982" y="2845635"/>
            <a:ext cx="2801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Fumigación mas eficiente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477454" y="1456654"/>
            <a:ext cx="560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¡</a:t>
            </a:r>
            <a:r>
              <a:rPr lang="es-ES" sz="2400" b="1" dirty="0" smtClean="0"/>
              <a:t>40% de los arrozales japoneses tienen un </a:t>
            </a:r>
            <a:r>
              <a:rPr lang="es-ES" sz="2400" b="1" dirty="0" err="1" smtClean="0"/>
              <a:t>drone</a:t>
            </a:r>
            <a:r>
              <a:rPr lang="es-ES" sz="2400" b="1" dirty="0"/>
              <a:t>!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49257" y="3229667"/>
            <a:ext cx="323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Mas atractivo el medio rural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" y="3807933"/>
            <a:ext cx="4385634" cy="21928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t="-9574" b="9574"/>
          <a:stretch/>
        </p:blipFill>
        <p:spPr>
          <a:xfrm>
            <a:off x="3864897" y="2979321"/>
            <a:ext cx="5145061" cy="30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0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Ingeniería Civil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222158" y="2050803"/>
            <a:ext cx="194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Ahorro de costes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881299" y="1333500"/>
            <a:ext cx="328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Análisis de tendidos eléctricos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22158" y="2473746"/>
            <a:ext cx="243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Menor riesgo humano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881299" y="1681472"/>
            <a:ext cx="426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Análisis de estado de oleo/gaseoductos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881299" y="2029444"/>
            <a:ext cx="32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Revisión de aerogeneradores.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3881299" y="2377416"/>
            <a:ext cx="30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Conservación de carreteras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881299" y="2725386"/>
            <a:ext cx="407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</a:t>
            </a:r>
            <a:r>
              <a:rPr lang="es-ES_tradnl" dirty="0" smtClean="0"/>
              <a:t>antenimiento </a:t>
            </a:r>
            <a:r>
              <a:rPr lang="es-ES_tradnl" dirty="0"/>
              <a:t>de presas y embalses. 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222158" y="2896689"/>
            <a:ext cx="18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Mayor precisión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222158" y="3319632"/>
            <a:ext cx="277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Análisis mas exhaustivos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21" y="3358717"/>
            <a:ext cx="3962216" cy="26352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8" y="3816566"/>
            <a:ext cx="4050016" cy="21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3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Lo que vendrá …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951" y="963213"/>
            <a:ext cx="4492891" cy="22739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r="8423"/>
          <a:stretch/>
        </p:blipFill>
        <p:spPr>
          <a:xfrm>
            <a:off x="4517886" y="3550980"/>
            <a:ext cx="4485479" cy="24453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" y="2372050"/>
            <a:ext cx="4487351" cy="3055066"/>
          </a:xfrm>
          <a:prstGeom prst="rect">
            <a:avLst/>
          </a:prstGeom>
        </p:spPr>
      </p:pic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8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000" dirty="0" smtClean="0">
                <a:latin typeface="Gill Sans"/>
                <a:cs typeface="Gill Sans"/>
              </a:rPr>
              <a:t>OBJETIVOS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894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enc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Ángulos.thmx</Template>
  <TotalTime>16765</TotalTime>
  <Words>1581</Words>
  <Application>Microsoft Macintosh PowerPoint</Application>
  <PresentationFormat>Presentación en pantalla (4:3)</PresentationFormat>
  <Paragraphs>495</Paragraphs>
  <Slides>30</Slides>
  <Notes>7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Esencial</vt:lpstr>
      <vt:lpstr>Presentación de PowerPoint</vt:lpstr>
      <vt:lpstr>Presentación de PowerPoint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Presentación de PowerPoint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Presentación de PowerPoint</vt:lpstr>
      <vt:lpstr> 1. CAMPUS DE MÓSTOLES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Plantilla titulo 1 blanco</dc:title>
  <dc:creator>Nabil B G</dc:creator>
  <cp:lastModifiedBy>aa aa</cp:lastModifiedBy>
  <cp:revision>119</cp:revision>
  <dcterms:created xsi:type="dcterms:W3CDTF">2015-06-22T10:41:52Z</dcterms:created>
  <dcterms:modified xsi:type="dcterms:W3CDTF">2017-06-25T11:37:15Z</dcterms:modified>
</cp:coreProperties>
</file>